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 id="2147484347" r:id="rId5"/>
    <p:sldMasterId id="2147484360" r:id="rId6"/>
  </p:sldMasterIdLst>
  <p:notesMasterIdLst>
    <p:notesMasterId r:id="rId40"/>
  </p:notesMasterIdLst>
  <p:handoutMasterIdLst>
    <p:handoutMasterId r:id="rId41"/>
  </p:handoutMasterIdLst>
  <p:sldIdLst>
    <p:sldId id="403" r:id="rId7"/>
    <p:sldId id="638" r:id="rId8"/>
    <p:sldId id="634" r:id="rId9"/>
    <p:sldId id="604" r:id="rId10"/>
    <p:sldId id="605" r:id="rId11"/>
    <p:sldId id="606" r:id="rId12"/>
    <p:sldId id="607" r:id="rId13"/>
    <p:sldId id="609" r:id="rId14"/>
    <p:sldId id="553" r:id="rId15"/>
    <p:sldId id="556" r:id="rId16"/>
    <p:sldId id="558" r:id="rId17"/>
    <p:sldId id="570" r:id="rId18"/>
    <p:sldId id="617" r:id="rId19"/>
    <p:sldId id="616" r:id="rId20"/>
    <p:sldId id="619" r:id="rId21"/>
    <p:sldId id="573" r:id="rId22"/>
    <p:sldId id="620" r:id="rId23"/>
    <p:sldId id="625" r:id="rId24"/>
    <p:sldId id="632" r:id="rId25"/>
    <p:sldId id="637" r:id="rId26"/>
    <p:sldId id="595" r:id="rId27"/>
    <p:sldId id="592" r:id="rId28"/>
    <p:sldId id="621" r:id="rId29"/>
    <p:sldId id="591" r:id="rId30"/>
    <p:sldId id="600" r:id="rId31"/>
    <p:sldId id="578" r:id="rId32"/>
    <p:sldId id="581" r:id="rId33"/>
    <p:sldId id="582" r:id="rId34"/>
    <p:sldId id="585" r:id="rId35"/>
    <p:sldId id="615" r:id="rId36"/>
    <p:sldId id="602" r:id="rId37"/>
    <p:sldId id="622" r:id="rId38"/>
    <p:sldId id="598"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619"/>
    <a:srgbClr val="81827C"/>
    <a:srgbClr val="FDB824"/>
    <a:srgbClr val="14AACC"/>
    <a:srgbClr val="996600"/>
    <a:srgbClr val="1C4B5E"/>
    <a:srgbClr val="8A1B1C"/>
    <a:srgbClr val="DDD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BF550-F334-4901-A0B7-2AB8D6B3B8D2}" v="6" dt="2026-05-05T21:54:00.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79840" autoAdjust="0"/>
  </p:normalViewPr>
  <p:slideViewPr>
    <p:cSldViewPr>
      <p:cViewPr varScale="1">
        <p:scale>
          <a:sx n="69" d="100"/>
          <a:sy n="69" d="100"/>
        </p:scale>
        <p:origin x="12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62" y="-102"/>
      </p:cViewPr>
      <p:guideLst>
        <p:guide orient="horz" pos="3024"/>
        <p:guide pos="23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strict U-3" userId="c0f18e9f-6603-47b6-a60c-281ce0562129" providerId="ADAL" clId="{E48C2927-A417-4432-9BB4-F92A159EC839}"/>
    <pc:docChg chg="modSld modNotesMaster modHandout">
      <pc:chgData name="District U-3" userId="c0f18e9f-6603-47b6-a60c-281ce0562129" providerId="ADAL" clId="{E48C2927-A417-4432-9BB4-F92A159EC839}" dt="2026-05-05T21:54:00.110" v="5"/>
      <pc:docMkLst>
        <pc:docMk/>
      </pc:docMkLst>
      <pc:sldChg chg="modNotes">
        <pc:chgData name="District U-3" userId="c0f18e9f-6603-47b6-a60c-281ce0562129" providerId="ADAL" clId="{E48C2927-A417-4432-9BB4-F92A159EC839}" dt="2026-05-05T21:54:00.110" v="5"/>
        <pc:sldMkLst>
          <pc:docMk/>
          <pc:sldMk cId="1316398030" sldId="625"/>
        </pc:sldMkLst>
      </pc:sldChg>
      <pc:sldChg chg="modNotes">
        <pc:chgData name="District U-3" userId="c0f18e9f-6603-47b6-a60c-281ce0562129" providerId="ADAL" clId="{E48C2927-A417-4432-9BB4-F92A159EC839}" dt="2026-05-05T21:54:00.110" v="5"/>
        <pc:sldMkLst>
          <pc:docMk/>
          <pc:sldMk cId="997863160" sldId="634"/>
        </pc:sldMkLst>
      </pc:sldChg>
      <pc:sldChg chg="modNotes">
        <pc:chgData name="District U-3" userId="c0f18e9f-6603-47b6-a60c-281ce0562129" providerId="ADAL" clId="{E48C2927-A417-4432-9BB4-F92A159EC839}" dt="2026-05-05T21:54:00.110" v="5"/>
        <pc:sldMkLst>
          <pc:docMk/>
          <pc:sldMk cId="52976631" sldId="63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dirty="0"/>
              <a:t>NOMBRE</a:t>
            </a:r>
            <a:r>
              <a:rPr lang="fr-CA" baseline="0" dirty="0"/>
              <a:t> DE LEOS ENREGISTRÉS</a:t>
            </a:r>
            <a:endParaRPr lang="fr-CA"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Number of Recorded Leos</c:v>
                </c:pt>
              </c:strCache>
            </c:strRef>
          </c:tx>
          <c:spPr>
            <a:solidFill>
              <a:srgbClr val="407CCA"/>
            </a:solidFill>
            <a:ln>
              <a:noFill/>
            </a:ln>
            <a:effectLst/>
          </c:spPr>
          <c:invertIfNegative val="0"/>
          <c:cat>
            <c:strRef>
              <c:f>Sheet1!$A$2:$A$5</c:f>
              <c:strCache>
                <c:ptCount val="4"/>
                <c:pt idx="0">
                  <c:v>2015-16</c:v>
                </c:pt>
                <c:pt idx="1">
                  <c:v>2016-17</c:v>
                </c:pt>
                <c:pt idx="2">
                  <c:v>2017-18</c:v>
                </c:pt>
                <c:pt idx="3">
                  <c:v>2018-19</c:v>
                </c:pt>
              </c:strCache>
            </c:strRef>
          </c:cat>
          <c:val>
            <c:numRef>
              <c:f>Sheet1!$B$2:$B$5</c:f>
              <c:numCache>
                <c:formatCode>General</c:formatCode>
                <c:ptCount val="4"/>
                <c:pt idx="0" formatCode="#,##0">
                  <c:v>84765</c:v>
                </c:pt>
                <c:pt idx="1">
                  <c:v>102323</c:v>
                </c:pt>
                <c:pt idx="2">
                  <c:v>119162</c:v>
                </c:pt>
                <c:pt idx="3">
                  <c:v>130946</c:v>
                </c:pt>
              </c:numCache>
            </c:numRef>
          </c:val>
          <c:extLst>
            <c:ext xmlns:c16="http://schemas.microsoft.com/office/drawing/2014/chart" uri="{C3380CC4-5D6E-409C-BE32-E72D297353CC}">
              <c16:uniqueId val="{00000000-CC9D-EB46-95F8-E1034C41724C}"/>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4"/>
                <c:pt idx="0">
                  <c:v>2015-16</c:v>
                </c:pt>
                <c:pt idx="1">
                  <c:v>2016-17</c:v>
                </c:pt>
                <c:pt idx="2">
                  <c:v>2017-18</c:v>
                </c:pt>
                <c:pt idx="3">
                  <c:v>2018-19</c:v>
                </c:pt>
              </c:strCache>
            </c:strRef>
          </c:cat>
          <c:val>
            <c:numRef>
              <c:f>Sheet1!$C$2:$C$5</c:f>
              <c:numCache>
                <c:formatCode>General</c:formatCode>
                <c:ptCount val="4"/>
              </c:numCache>
            </c:numRef>
          </c:val>
          <c:extLst>
            <c:ext xmlns:c16="http://schemas.microsoft.com/office/drawing/2014/chart" uri="{C3380CC4-5D6E-409C-BE32-E72D297353CC}">
              <c16:uniqueId val="{00000001-CC9D-EB46-95F8-E1034C41724C}"/>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2015-16</c:v>
                </c:pt>
                <c:pt idx="1">
                  <c:v>2016-17</c:v>
                </c:pt>
                <c:pt idx="2">
                  <c:v>2017-18</c:v>
                </c:pt>
                <c:pt idx="3">
                  <c:v>2018-19</c:v>
                </c:pt>
              </c:strCache>
            </c:strRef>
          </c:cat>
          <c:val>
            <c:numRef>
              <c:f>Sheet1!$D$2:$D$5</c:f>
              <c:numCache>
                <c:formatCode>General</c:formatCode>
                <c:ptCount val="4"/>
              </c:numCache>
            </c:numRef>
          </c:val>
          <c:extLst>
            <c:ext xmlns:c16="http://schemas.microsoft.com/office/drawing/2014/chart" uri="{C3380CC4-5D6E-409C-BE32-E72D297353CC}">
              <c16:uniqueId val="{00000002-CC9D-EB46-95F8-E1034C41724C}"/>
            </c:ext>
          </c:extLst>
        </c:ser>
        <c:dLbls>
          <c:showLegendKey val="0"/>
          <c:showVal val="0"/>
          <c:showCatName val="0"/>
          <c:showSerName val="0"/>
          <c:showPercent val="0"/>
          <c:showBubbleSize val="0"/>
        </c:dLbls>
        <c:gapWidth val="219"/>
        <c:overlap val="-27"/>
        <c:axId val="377162696"/>
        <c:axId val="377159168"/>
      </c:barChart>
      <c:catAx>
        <c:axId val="37716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77159168"/>
        <c:crosses val="autoZero"/>
        <c:auto val="1"/>
        <c:lblAlgn val="ctr"/>
        <c:lblOffset val="100"/>
        <c:noMultiLvlLbl val="0"/>
      </c:catAx>
      <c:valAx>
        <c:axId val="377159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7716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A96CE-C12F-4549-8AB8-46B45FEB8EF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3C4064E0-9D73-4735-8426-57FD7EE7EF0F}">
      <dgm:prSet phldrT="[Text]"/>
      <dgm:spPr>
        <a:solidFill>
          <a:srgbClr val="891B1C"/>
        </a:solidFill>
      </dgm:spPr>
      <dgm:t>
        <a:bodyPr/>
        <a:lstStyle/>
        <a:p>
          <a:r>
            <a:t>Alpha</a:t>
          </a:r>
          <a:endParaRPr lang="fr-FR" dirty="0"/>
        </a:p>
      </dgm:t>
    </dgm:pt>
    <dgm:pt modelId="{7ADFBAF3-FBE9-4B2F-81B5-9962CAAD3D20}" type="parTrans" cxnId="{F0CEF377-F15D-436E-ACF7-1A555B71AB3C}">
      <dgm:prSet/>
      <dgm:spPr/>
      <dgm:t>
        <a:bodyPr/>
        <a:lstStyle/>
        <a:p>
          <a:endParaRPr lang="en-US"/>
        </a:p>
      </dgm:t>
    </dgm:pt>
    <dgm:pt modelId="{A3F8B9B3-9323-4A8F-ACA9-73E60D8A5F0D}" type="sibTrans" cxnId="{F0CEF377-F15D-436E-ACF7-1A555B71AB3C}">
      <dgm:prSet/>
      <dgm:spPr/>
      <dgm:t>
        <a:bodyPr/>
        <a:lstStyle/>
        <a:p>
          <a:endParaRPr lang="en-US"/>
        </a:p>
      </dgm:t>
    </dgm:pt>
    <dgm:pt modelId="{6093277B-823E-43D4-8C20-4D620215E775}">
      <dgm:prSet phldrT="[Text]"/>
      <dgm:spPr>
        <a:solidFill>
          <a:srgbClr val="1C4B5E"/>
        </a:solidFill>
      </dgm:spPr>
      <dgm:t>
        <a:bodyPr/>
        <a:lstStyle/>
        <a:p>
          <a:r>
            <a:t>Omega</a:t>
          </a:r>
          <a:endParaRPr lang="fr-FR" dirty="0"/>
        </a:p>
      </dgm:t>
    </dgm:pt>
    <dgm:pt modelId="{BAB13512-9E16-4D64-9295-542514DA3017}" type="parTrans" cxnId="{FC628349-4D42-4449-A2E6-C49F27DA1CEE}">
      <dgm:prSet/>
      <dgm:spPr/>
      <dgm:t>
        <a:bodyPr/>
        <a:lstStyle/>
        <a:p>
          <a:endParaRPr lang="en-US"/>
        </a:p>
      </dgm:t>
    </dgm:pt>
    <dgm:pt modelId="{8BB53ED3-D2FB-4A75-857F-F53E6AE73361}" type="sibTrans" cxnId="{FC628349-4D42-4449-A2E6-C49F27DA1CEE}">
      <dgm:prSet/>
      <dgm:spPr/>
      <dgm:t>
        <a:bodyPr/>
        <a:lstStyle/>
        <a:p>
          <a:endParaRPr lang="en-US"/>
        </a:p>
      </dgm:t>
    </dgm:pt>
    <dgm:pt modelId="{F2DB013C-0947-4F55-AEF8-1AE49DEA31F5}">
      <dgm:prSet phldrT="[Text]"/>
      <dgm:spPr>
        <a:solidFill>
          <a:srgbClr val="14AACC"/>
        </a:solidFill>
      </dgm:spPr>
      <dgm:t>
        <a:bodyPr/>
        <a:lstStyle/>
        <a:p>
          <a:r>
            <a:t>Basé dans une école</a:t>
          </a:r>
          <a:endParaRPr lang="fr-FR" dirty="0"/>
        </a:p>
      </dgm:t>
    </dgm:pt>
    <dgm:pt modelId="{575010E4-BA8D-47AF-9233-E7DF106D556D}" type="parTrans" cxnId="{ECB3CE23-046F-426C-80BA-EF565C1EF972}">
      <dgm:prSet/>
      <dgm:spPr/>
      <dgm:t>
        <a:bodyPr/>
        <a:lstStyle/>
        <a:p>
          <a:endParaRPr lang="en-US"/>
        </a:p>
      </dgm:t>
    </dgm:pt>
    <dgm:pt modelId="{AE40E528-4036-4ADB-9730-9B4A9F2EDB29}" type="sibTrans" cxnId="{ECB3CE23-046F-426C-80BA-EF565C1EF972}">
      <dgm:prSet/>
      <dgm:spPr/>
      <dgm:t>
        <a:bodyPr/>
        <a:lstStyle/>
        <a:p>
          <a:endParaRPr lang="en-US"/>
        </a:p>
      </dgm:t>
    </dgm:pt>
    <dgm:pt modelId="{4E513E9F-660C-4B57-A33D-A978FD5E2F5E}">
      <dgm:prSet phldrT="[Text]"/>
      <dgm:spPr>
        <a:solidFill>
          <a:srgbClr val="F14619"/>
        </a:solidFill>
      </dgm:spPr>
      <dgm:t>
        <a:bodyPr/>
        <a:lstStyle/>
        <a:p>
          <a:r>
            <a:t>Basé dans la communauté</a:t>
          </a:r>
          <a:endParaRPr lang="fr-FR" dirty="0"/>
        </a:p>
      </dgm:t>
    </dgm:pt>
    <dgm:pt modelId="{00093001-4C23-4CC2-ACD6-C27980649A43}" type="parTrans" cxnId="{A68D2F06-0568-4DFA-AC24-504AD533DE5F}">
      <dgm:prSet/>
      <dgm:spPr/>
      <dgm:t>
        <a:bodyPr/>
        <a:lstStyle/>
        <a:p>
          <a:endParaRPr lang="en-US"/>
        </a:p>
      </dgm:t>
    </dgm:pt>
    <dgm:pt modelId="{A042B0D4-BDC0-469A-BC8E-886F5B414347}" type="sibTrans" cxnId="{A68D2F06-0568-4DFA-AC24-504AD533DE5F}">
      <dgm:prSet/>
      <dgm:spPr/>
      <dgm:t>
        <a:bodyPr/>
        <a:lstStyle/>
        <a:p>
          <a:endParaRPr lang="en-US"/>
        </a:p>
      </dgm:t>
    </dgm:pt>
    <dgm:pt modelId="{1A2BAA1C-FE19-4514-A6CE-261A6F8780EF}" type="pres">
      <dgm:prSet presAssocID="{EB8A96CE-C12F-4549-8AB8-46B45FEB8EFC}" presName="matrix" presStyleCnt="0">
        <dgm:presLayoutVars>
          <dgm:chMax val="1"/>
          <dgm:dir/>
          <dgm:resizeHandles val="exact"/>
        </dgm:presLayoutVars>
      </dgm:prSet>
      <dgm:spPr/>
    </dgm:pt>
    <dgm:pt modelId="{38A71640-C858-4E9C-BBC0-F1D236822CCD}" type="pres">
      <dgm:prSet presAssocID="{EB8A96CE-C12F-4549-8AB8-46B45FEB8EFC}" presName="axisShape" presStyleLbl="bgShp" presStyleIdx="0" presStyleCnt="1"/>
      <dgm:spPr>
        <a:solidFill>
          <a:srgbClr val="FDB824"/>
        </a:solidFill>
      </dgm:spPr>
    </dgm:pt>
    <dgm:pt modelId="{5F0CE35F-E8F1-49C9-958F-174A96B21A3B}" type="pres">
      <dgm:prSet presAssocID="{EB8A96CE-C12F-4549-8AB8-46B45FEB8EFC}" presName="rect1" presStyleLbl="node1" presStyleIdx="0" presStyleCnt="4">
        <dgm:presLayoutVars>
          <dgm:chMax val="0"/>
          <dgm:chPref val="0"/>
          <dgm:bulletEnabled val="1"/>
        </dgm:presLayoutVars>
      </dgm:prSet>
      <dgm:spPr/>
    </dgm:pt>
    <dgm:pt modelId="{A8F91653-7550-49D2-B912-E8A42D25E23E}" type="pres">
      <dgm:prSet presAssocID="{EB8A96CE-C12F-4549-8AB8-46B45FEB8EFC}" presName="rect2" presStyleLbl="node1" presStyleIdx="1" presStyleCnt="4">
        <dgm:presLayoutVars>
          <dgm:chMax val="0"/>
          <dgm:chPref val="0"/>
          <dgm:bulletEnabled val="1"/>
        </dgm:presLayoutVars>
      </dgm:prSet>
      <dgm:spPr/>
    </dgm:pt>
    <dgm:pt modelId="{B97EA9AA-ED7B-4ED8-8C6C-7F3CA77E528F}" type="pres">
      <dgm:prSet presAssocID="{EB8A96CE-C12F-4549-8AB8-46B45FEB8EFC}" presName="rect3" presStyleLbl="node1" presStyleIdx="2" presStyleCnt="4">
        <dgm:presLayoutVars>
          <dgm:chMax val="0"/>
          <dgm:chPref val="0"/>
          <dgm:bulletEnabled val="1"/>
        </dgm:presLayoutVars>
      </dgm:prSet>
      <dgm:spPr/>
    </dgm:pt>
    <dgm:pt modelId="{8B43DD21-7176-4C84-8B63-8F830E6A8810}" type="pres">
      <dgm:prSet presAssocID="{EB8A96CE-C12F-4549-8AB8-46B45FEB8EFC}" presName="rect4" presStyleLbl="node1" presStyleIdx="3" presStyleCnt="4">
        <dgm:presLayoutVars>
          <dgm:chMax val="0"/>
          <dgm:chPref val="0"/>
          <dgm:bulletEnabled val="1"/>
        </dgm:presLayoutVars>
      </dgm:prSet>
      <dgm:spPr/>
    </dgm:pt>
  </dgm:ptLst>
  <dgm:cxnLst>
    <dgm:cxn modelId="{EF76B603-FBF5-4130-8FD0-A9840FCAFEA2}" type="presOf" srcId="{4E513E9F-660C-4B57-A33D-A978FD5E2F5E}" destId="{8B43DD21-7176-4C84-8B63-8F830E6A8810}" srcOrd="0" destOrd="0" presId="urn:microsoft.com/office/officeart/2005/8/layout/matrix2"/>
    <dgm:cxn modelId="{A68D2F06-0568-4DFA-AC24-504AD533DE5F}" srcId="{EB8A96CE-C12F-4549-8AB8-46B45FEB8EFC}" destId="{4E513E9F-660C-4B57-A33D-A978FD5E2F5E}" srcOrd="3" destOrd="0" parTransId="{00093001-4C23-4CC2-ACD6-C27980649A43}" sibTransId="{A042B0D4-BDC0-469A-BC8E-886F5B414347}"/>
    <dgm:cxn modelId="{ECB3CE23-046F-426C-80BA-EF565C1EF972}" srcId="{EB8A96CE-C12F-4549-8AB8-46B45FEB8EFC}" destId="{F2DB013C-0947-4F55-AEF8-1AE49DEA31F5}" srcOrd="2" destOrd="0" parTransId="{575010E4-BA8D-47AF-9233-E7DF106D556D}" sibTransId="{AE40E528-4036-4ADB-9730-9B4A9F2EDB29}"/>
    <dgm:cxn modelId="{FC628349-4D42-4449-A2E6-C49F27DA1CEE}" srcId="{EB8A96CE-C12F-4549-8AB8-46B45FEB8EFC}" destId="{6093277B-823E-43D4-8C20-4D620215E775}" srcOrd="1" destOrd="0" parTransId="{BAB13512-9E16-4D64-9295-542514DA3017}" sibTransId="{8BB53ED3-D2FB-4A75-857F-F53E6AE73361}"/>
    <dgm:cxn modelId="{F0CEF377-F15D-436E-ACF7-1A555B71AB3C}" srcId="{EB8A96CE-C12F-4549-8AB8-46B45FEB8EFC}" destId="{3C4064E0-9D73-4735-8426-57FD7EE7EF0F}" srcOrd="0" destOrd="0" parTransId="{7ADFBAF3-FBE9-4B2F-81B5-9962CAAD3D20}" sibTransId="{A3F8B9B3-9323-4A8F-ACA9-73E60D8A5F0D}"/>
    <dgm:cxn modelId="{8646AC59-08EF-4CC9-BFBB-EBDDA24FBD61}" type="presOf" srcId="{EB8A96CE-C12F-4549-8AB8-46B45FEB8EFC}" destId="{1A2BAA1C-FE19-4514-A6CE-261A6F8780EF}" srcOrd="0" destOrd="0" presId="urn:microsoft.com/office/officeart/2005/8/layout/matrix2"/>
    <dgm:cxn modelId="{D7CFF088-203A-42C8-823A-8C7BE7BB4906}" type="presOf" srcId="{3C4064E0-9D73-4735-8426-57FD7EE7EF0F}" destId="{5F0CE35F-E8F1-49C9-958F-174A96B21A3B}" srcOrd="0" destOrd="0" presId="urn:microsoft.com/office/officeart/2005/8/layout/matrix2"/>
    <dgm:cxn modelId="{1281F888-A499-475C-A392-2188FB5F4B57}" type="presOf" srcId="{F2DB013C-0947-4F55-AEF8-1AE49DEA31F5}" destId="{B97EA9AA-ED7B-4ED8-8C6C-7F3CA77E528F}" srcOrd="0" destOrd="0" presId="urn:microsoft.com/office/officeart/2005/8/layout/matrix2"/>
    <dgm:cxn modelId="{EF641EA5-3C39-49B4-9215-448E273D6F56}" type="presOf" srcId="{6093277B-823E-43D4-8C20-4D620215E775}" destId="{A8F91653-7550-49D2-B912-E8A42D25E23E}" srcOrd="0" destOrd="0" presId="urn:microsoft.com/office/officeart/2005/8/layout/matrix2"/>
    <dgm:cxn modelId="{846AF1BD-C0FE-40C1-8540-DB9A80EC7745}" type="presParOf" srcId="{1A2BAA1C-FE19-4514-A6CE-261A6F8780EF}" destId="{38A71640-C858-4E9C-BBC0-F1D236822CCD}" srcOrd="0" destOrd="0" presId="urn:microsoft.com/office/officeart/2005/8/layout/matrix2"/>
    <dgm:cxn modelId="{77D0FB5B-A06E-4FCF-B20B-9A6625CED05D}" type="presParOf" srcId="{1A2BAA1C-FE19-4514-A6CE-261A6F8780EF}" destId="{5F0CE35F-E8F1-49C9-958F-174A96B21A3B}" srcOrd="1" destOrd="0" presId="urn:microsoft.com/office/officeart/2005/8/layout/matrix2"/>
    <dgm:cxn modelId="{301E6D97-CAF2-45E8-8272-3B636EBF0FB8}" type="presParOf" srcId="{1A2BAA1C-FE19-4514-A6CE-261A6F8780EF}" destId="{A8F91653-7550-49D2-B912-E8A42D25E23E}" srcOrd="2" destOrd="0" presId="urn:microsoft.com/office/officeart/2005/8/layout/matrix2"/>
    <dgm:cxn modelId="{280825A5-406F-4381-8EEC-869EBB3C54D8}" type="presParOf" srcId="{1A2BAA1C-FE19-4514-A6CE-261A6F8780EF}" destId="{B97EA9AA-ED7B-4ED8-8C6C-7F3CA77E528F}" srcOrd="3" destOrd="0" presId="urn:microsoft.com/office/officeart/2005/8/layout/matrix2"/>
    <dgm:cxn modelId="{DE91E52E-025E-4131-BD5F-BCC6B8426341}" type="presParOf" srcId="{1A2BAA1C-FE19-4514-A6CE-261A6F8780EF}" destId="{8B43DD21-7176-4C84-8B63-8F830E6A8810}"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dgm:spPr>
        <a:solidFill>
          <a:srgbClr val="407CCA"/>
        </a:solidFill>
        <a:ln>
          <a:noFill/>
        </a:ln>
      </dgm:spPr>
      <dgm:t>
        <a:bodyPr/>
        <a:lstStyle/>
        <a:p>
          <a:pPr>
            <a:lnSpc>
              <a:spcPct val="100000"/>
            </a:lnSpc>
          </a:pPr>
          <a:r>
            <a:rPr lang="fr-FR" b="1" dirty="0">
              <a:solidFill>
                <a:schemeClr val="bg1"/>
              </a:solidFill>
              <a:latin typeface="Arial" panose="020B0604020202020204" pitchFamily="34" charset="0"/>
              <a:ea typeface="Arial" charset="0"/>
              <a:cs typeface="Arial" panose="020B0604020202020204" pitchFamily="34" charset="0"/>
            </a:rPr>
            <a:t>Club Lion parrain</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dgm:spPr>
        <a:solidFill>
          <a:srgbClr val="EBB700"/>
        </a:solidFill>
        <a:ln>
          <a:noFill/>
        </a:ln>
      </dgm:spPr>
      <dgm:t>
        <a:bodyPr/>
        <a:lstStyle/>
        <a:p>
          <a:pPr>
            <a:lnSpc>
              <a:spcPct val="100000"/>
            </a:lnSpc>
          </a:pPr>
          <a:r>
            <a:rPr lang="fr-FR" b="1">
              <a:solidFill>
                <a:schemeClr val="bg1"/>
              </a:solidFill>
              <a:latin typeface="Arial" panose="020B0604020202020204" pitchFamily="34" charset="0"/>
              <a:ea typeface="Arial" charset="0"/>
              <a:cs typeface="Arial" panose="020B0604020202020204" pitchFamily="34" charset="0"/>
            </a:rPr>
            <a:t>Conseiller Leo</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dgm:spPr>
        <a:solidFill>
          <a:srgbClr val="00AC69"/>
        </a:solidFill>
        <a:ln>
          <a:noFill/>
        </a:ln>
      </dgm:spPr>
      <dgm:t>
        <a:bodyPr/>
        <a:lstStyle/>
        <a:p>
          <a:pPr>
            <a:lnSpc>
              <a:spcPct val="100000"/>
            </a:lnSpc>
          </a:pPr>
          <a:r>
            <a:rPr lang="fr-FR" sz="1800" b="1">
              <a:solidFill>
                <a:schemeClr val="bg1"/>
              </a:solidFill>
              <a:latin typeface="Arial" panose="020B0604020202020204" pitchFamily="34" charset="0"/>
              <a:ea typeface="Arial" charset="0"/>
              <a:cs typeface="Arial" panose="020B0604020202020204" pitchFamily="34" charset="0"/>
            </a:rPr>
            <a:t>Conseil d'administration du Leo club</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dgm:spPr>
        <a:solidFill>
          <a:schemeClr val="bg2">
            <a:lumMod val="75000"/>
          </a:schemeClr>
        </a:solidFill>
        <a:ln w="25400">
          <a:noFill/>
        </a:ln>
      </dgm:spPr>
      <dgm:t>
        <a:bodyPr/>
        <a:lstStyle/>
        <a:p>
          <a:pPr>
            <a:lnSpc>
              <a:spcPct val="100000"/>
            </a:lnSpc>
          </a:pPr>
          <a:r>
            <a:rPr lang="fr-FR" b="1" dirty="0">
              <a:solidFill>
                <a:schemeClr val="bg1"/>
              </a:solidFill>
              <a:latin typeface="Arial" panose="020B0604020202020204" pitchFamily="34" charset="0"/>
              <a:ea typeface="Arial" charset="0"/>
              <a:cs typeface="Arial" panose="020B0604020202020204" pitchFamily="34" charset="0"/>
            </a:rPr>
            <a:t>Membres du club </a:t>
          </a:r>
        </a:p>
        <a:p>
          <a:pPr>
            <a:lnSpc>
              <a:spcPct val="100000"/>
            </a:lnSpc>
          </a:pPr>
          <a:r>
            <a:rPr lang="fr-FR" b="1" dirty="0">
              <a:solidFill>
                <a:schemeClr val="bg1"/>
              </a:solidFill>
              <a:latin typeface="Arial" panose="020B0604020202020204" pitchFamily="34" charset="0"/>
              <a:ea typeface="Arial" charset="0"/>
              <a:cs typeface="Arial" panose="020B0604020202020204" pitchFamily="34" charset="0"/>
            </a:rPr>
            <a:t>Leo</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1F2C98F4-FC0E-ED48-A5B0-9B5FBCC180DD}">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Président</a:t>
          </a:r>
        </a:p>
      </dgm:t>
    </dgm:pt>
    <dgm:pt modelId="{C1D4E534-DA3D-F240-87C0-77D6E09F7E9E}" type="parTrans" cxnId="{099C2BDC-4C63-424C-86D9-9C0A0064B21F}">
      <dgm:prSet/>
      <dgm:spPr/>
      <dgm:t>
        <a:bodyPr/>
        <a:lstStyle/>
        <a:p>
          <a:endParaRPr lang="en-US"/>
        </a:p>
      </dgm:t>
    </dgm:pt>
    <dgm:pt modelId="{430D151B-52E2-4B4B-BD6D-BDF8726B80F8}" type="sibTrans" cxnId="{099C2BDC-4C63-424C-86D9-9C0A0064B21F}">
      <dgm:prSet/>
      <dgm:spPr/>
      <dgm:t>
        <a:bodyPr/>
        <a:lstStyle/>
        <a:p>
          <a:endParaRPr lang="en-US"/>
        </a:p>
      </dgm:t>
    </dgm:pt>
    <dgm:pt modelId="{72A124DB-36AA-B14E-95BE-6ACB52A886D2}">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Vice-président</a:t>
          </a:r>
        </a:p>
      </dgm:t>
    </dgm:pt>
    <dgm:pt modelId="{A46D3808-45CB-7844-B6CA-6902081D351B}" type="parTrans" cxnId="{B97687EA-7B6E-6945-A49B-E2933624C40F}">
      <dgm:prSet/>
      <dgm:spPr/>
      <dgm:t>
        <a:bodyPr/>
        <a:lstStyle/>
        <a:p>
          <a:endParaRPr lang="en-US"/>
        </a:p>
      </dgm:t>
    </dgm:pt>
    <dgm:pt modelId="{F21259B6-DA61-D04A-9F5B-3390ABF549FF}" type="sibTrans" cxnId="{B97687EA-7B6E-6945-A49B-E2933624C40F}">
      <dgm:prSet/>
      <dgm:spPr/>
      <dgm:t>
        <a:bodyPr/>
        <a:lstStyle/>
        <a:p>
          <a:endParaRPr lang="en-US"/>
        </a:p>
      </dgm:t>
    </dgm:pt>
    <dgm:pt modelId="{8ED7400F-4963-2E46-9A84-46B80A483A5F}">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Secrétaire</a:t>
          </a:r>
        </a:p>
      </dgm:t>
    </dgm:pt>
    <dgm:pt modelId="{F91ED3E0-D839-EB44-BB73-42B74E4E3C22}" type="parTrans" cxnId="{A3C5FF1E-A050-BF49-AAC5-7C0C0DBBBAE6}">
      <dgm:prSet/>
      <dgm:spPr/>
      <dgm:t>
        <a:bodyPr/>
        <a:lstStyle/>
        <a:p>
          <a:endParaRPr lang="en-US"/>
        </a:p>
      </dgm:t>
    </dgm:pt>
    <dgm:pt modelId="{207EB303-446F-944C-BD80-BE86A473D82D}" type="sibTrans" cxnId="{A3C5FF1E-A050-BF49-AAC5-7C0C0DBBBAE6}">
      <dgm:prSet/>
      <dgm:spPr/>
      <dgm:t>
        <a:bodyPr/>
        <a:lstStyle/>
        <a:p>
          <a:endParaRPr lang="en-US"/>
        </a:p>
      </dgm:t>
    </dgm:pt>
    <dgm:pt modelId="{B875507A-2A77-624C-88FD-77A929F16109}">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Trésorier</a:t>
          </a:r>
        </a:p>
      </dgm:t>
    </dgm:pt>
    <dgm:pt modelId="{1B592596-5688-D645-8B24-7A53AEE2DB43}" type="parTrans" cxnId="{F6EF5D44-125A-3A44-8E7E-B32D83787ED7}">
      <dgm:prSet/>
      <dgm:spPr/>
      <dgm:t>
        <a:bodyPr/>
        <a:lstStyle/>
        <a:p>
          <a:endParaRPr lang="en-US"/>
        </a:p>
      </dgm:t>
    </dgm:pt>
    <dgm:pt modelId="{06C0E6AF-D054-DD42-B38C-EB1831A26F6A}" type="sibTrans" cxnId="{F6EF5D44-125A-3A44-8E7E-B32D83787ED7}">
      <dgm:prSet/>
      <dgm:spPr/>
      <dgm:t>
        <a:bodyPr/>
        <a:lstStyle/>
        <a:p>
          <a:endParaRPr lang="en-US"/>
        </a:p>
      </dgm:t>
    </dgm:pt>
    <dgm:pt modelId="{4BAA7786-9825-7D45-802B-CFBD490BAB9F}">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3 autres membres</a:t>
          </a:r>
        </a:p>
      </dgm:t>
    </dgm:pt>
    <dgm:pt modelId="{92A35D56-9051-BB4E-8FF0-1ACBEA755346}" type="parTrans" cxnId="{8EC42904-EE5D-7C41-90E0-ADF59DEBEC0E}">
      <dgm:prSet/>
      <dgm:spPr/>
      <dgm:t>
        <a:bodyPr/>
        <a:lstStyle/>
        <a:p>
          <a:endParaRPr lang="en-US"/>
        </a:p>
      </dgm:t>
    </dgm:pt>
    <dgm:pt modelId="{9EA3DF00-AD43-6044-8A1C-638E31D8D291}" type="sibTrans" cxnId="{8EC42904-EE5D-7C41-90E0-ADF59DEBEC0E}">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8EC42904-EE5D-7C41-90E0-ADF59DEBEC0E}" srcId="{52412B63-CE8A-094D-AB5F-59AA189B793D}" destId="{4BAA7786-9825-7D45-802B-CFBD490BAB9F}" srcOrd="4" destOrd="0" parTransId="{92A35D56-9051-BB4E-8FF0-1ACBEA755346}" sibTransId="{9EA3DF00-AD43-6044-8A1C-638E31D8D291}"/>
    <dgm:cxn modelId="{BE78F61C-C59B-514F-9B63-38687D85A524}" srcId="{82A60671-772C-6448-BF50-349061B3A1A9}" destId="{52412B63-CE8A-094D-AB5F-59AA189B793D}" srcOrd="2" destOrd="0" parTransId="{7BCF2E92-9370-9B4A-A13F-EEE2E3564E54}" sibTransId="{C3061198-8074-6240-8B75-0FAEC84BFFD7}"/>
    <dgm:cxn modelId="{A3C5FF1E-A050-BF49-AAC5-7C0C0DBBBAE6}" srcId="{52412B63-CE8A-094D-AB5F-59AA189B793D}" destId="{8ED7400F-4963-2E46-9A84-46B80A483A5F}" srcOrd="2" destOrd="0" parTransId="{F91ED3E0-D839-EB44-BB73-42B74E4E3C22}" sibTransId="{207EB303-446F-944C-BD80-BE86A473D82D}"/>
    <dgm:cxn modelId="{A4A67537-6AF7-426D-9022-6A2660E64D21}" type="presOf" srcId="{B875507A-2A77-624C-88FD-77A929F16109}" destId="{75415595-B662-CB46-9DFF-95849D113019}" srcOrd="0" destOrd="4"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6EF5D44-125A-3A44-8E7E-B32D83787ED7}" srcId="{52412B63-CE8A-094D-AB5F-59AA189B793D}" destId="{B875507A-2A77-624C-88FD-77A929F16109}" srcOrd="3" destOrd="0" parTransId="{1B592596-5688-D645-8B24-7A53AEE2DB43}" sibTransId="{06C0E6AF-D054-DD42-B38C-EB1831A26F6A}"/>
    <dgm:cxn modelId="{62C7534C-B1CF-4F3C-881D-DF13E69813AC}" type="presOf" srcId="{52412B63-CE8A-094D-AB5F-59AA189B793D}" destId="{75415595-B662-CB46-9DFF-95849D113019}" srcOrd="0" destOrd="0" presId="urn:microsoft.com/office/officeart/2005/8/layout/venn3"/>
    <dgm:cxn modelId="{5343B780-77A7-46DF-9706-0E3273571342}" type="presOf" srcId="{8BCC3D45-5020-9948-A446-B9BFDA69E86F}" destId="{299F47AF-A8B5-AC43-BCC1-1DCBEAFD5E8C}" srcOrd="0" destOrd="0" presId="urn:microsoft.com/office/officeart/2005/8/layout/venn3"/>
    <dgm:cxn modelId="{2D72828A-CA6D-456C-BAA5-E358174EF8EE}" type="presOf" srcId="{8ED7400F-4963-2E46-9A84-46B80A483A5F}" destId="{75415595-B662-CB46-9DFF-95849D113019}" srcOrd="0" destOrd="3" presId="urn:microsoft.com/office/officeart/2005/8/layout/venn3"/>
    <dgm:cxn modelId="{343BAF8B-6401-4DCD-9A6F-066F2B838951}" type="presOf" srcId="{82A60671-772C-6448-BF50-349061B3A1A9}" destId="{6AD72C81-077A-5B46-AEE3-39B5850F0EC3}" srcOrd="0" destOrd="0" presId="urn:microsoft.com/office/officeart/2005/8/layout/venn3"/>
    <dgm:cxn modelId="{0D7969DA-2E68-4E18-8F07-E9197AA52529}" type="presOf" srcId="{B7CA3C2F-F6EC-1444-BC39-2A1CB5837FEC}" destId="{43843FB9-4590-E049-A861-3A8D255C5CF2}" srcOrd="0" destOrd="0" presId="urn:microsoft.com/office/officeart/2005/8/layout/venn3"/>
    <dgm:cxn modelId="{1442C6DB-E3CA-4645-9EC6-FFD471C28958}" type="presOf" srcId="{4BAA7786-9825-7D45-802B-CFBD490BAB9F}" destId="{75415595-B662-CB46-9DFF-95849D113019}" srcOrd="0" destOrd="5" presId="urn:microsoft.com/office/officeart/2005/8/layout/venn3"/>
    <dgm:cxn modelId="{8E3321DC-FF97-4C57-BB54-0C1BBB5365BD}" type="presOf" srcId="{72A124DB-36AA-B14E-95BE-6ACB52A886D2}" destId="{75415595-B662-CB46-9DFF-95849D113019}" srcOrd="0" destOrd="2" presId="urn:microsoft.com/office/officeart/2005/8/layout/venn3"/>
    <dgm:cxn modelId="{099C2BDC-4C63-424C-86D9-9C0A0064B21F}" srcId="{52412B63-CE8A-094D-AB5F-59AA189B793D}" destId="{1F2C98F4-FC0E-ED48-A5B0-9B5FBCC180DD}" srcOrd="0" destOrd="0" parTransId="{C1D4E534-DA3D-F240-87C0-77D6E09F7E9E}" sibTransId="{430D151B-52E2-4B4B-BD6D-BDF8726B80F8}"/>
    <dgm:cxn modelId="{27D990E7-591F-43D4-841D-1A2B39096B92}" type="presOf" srcId="{73B7042E-F206-EA46-9E22-46F6EFEDA716}" destId="{FF8100D5-4799-2C40-B24A-F47DE961F212}" srcOrd="0" destOrd="0" presId="urn:microsoft.com/office/officeart/2005/8/layout/venn3"/>
    <dgm:cxn modelId="{B97687EA-7B6E-6945-A49B-E2933624C40F}" srcId="{52412B63-CE8A-094D-AB5F-59AA189B793D}" destId="{72A124DB-36AA-B14E-95BE-6ACB52A886D2}" srcOrd="1" destOrd="0" parTransId="{A46D3808-45CB-7844-B6CA-6902081D351B}" sibTransId="{F21259B6-DA61-D04A-9F5B-3390ABF549FF}"/>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39ED5AFB-7C56-4043-87E0-1586FD06A0AF}" type="presOf" srcId="{1F2C98F4-FC0E-ED48-A5B0-9B5FBCC180DD}" destId="{75415595-B662-CB46-9DFF-95849D113019}" srcOrd="0" destOrd="1" presId="urn:microsoft.com/office/officeart/2005/8/layout/venn3"/>
    <dgm:cxn modelId="{FCBBA7B4-DA4C-4F05-ABE3-6F6DB1E46D68}" type="presParOf" srcId="{6AD72C81-077A-5B46-AEE3-39B5850F0EC3}" destId="{299F47AF-A8B5-AC43-BCC1-1DCBEAFD5E8C}" srcOrd="0" destOrd="0" presId="urn:microsoft.com/office/officeart/2005/8/layout/venn3"/>
    <dgm:cxn modelId="{921C3805-972A-4F71-91CD-BB9776B66EF5}" type="presParOf" srcId="{6AD72C81-077A-5B46-AEE3-39B5850F0EC3}" destId="{79635E55-1DBB-3A41-9CBC-2697789EFDAC}" srcOrd="1" destOrd="0" presId="urn:microsoft.com/office/officeart/2005/8/layout/venn3"/>
    <dgm:cxn modelId="{C1213139-5910-4358-B27C-B2CE9395E938}" type="presParOf" srcId="{6AD72C81-077A-5B46-AEE3-39B5850F0EC3}" destId="{FF8100D5-4799-2C40-B24A-F47DE961F212}" srcOrd="2" destOrd="0" presId="urn:microsoft.com/office/officeart/2005/8/layout/venn3"/>
    <dgm:cxn modelId="{7BBCEEFF-66BE-463C-8F0C-21E98C450D1B}" type="presParOf" srcId="{6AD72C81-077A-5B46-AEE3-39B5850F0EC3}" destId="{E6F098DB-EB5B-6E4C-9908-58E2CB51A210}" srcOrd="3" destOrd="0" presId="urn:microsoft.com/office/officeart/2005/8/layout/venn3"/>
    <dgm:cxn modelId="{16DB202B-9A1C-47EC-BB6B-E15E37436624}" type="presParOf" srcId="{6AD72C81-077A-5B46-AEE3-39B5850F0EC3}" destId="{75415595-B662-CB46-9DFF-95849D113019}" srcOrd="4" destOrd="0" presId="urn:microsoft.com/office/officeart/2005/8/layout/venn3"/>
    <dgm:cxn modelId="{CC37EF0F-05A0-43F9-B1D2-93B421BA616D}" type="presParOf" srcId="{6AD72C81-077A-5B46-AEE3-39B5850F0EC3}" destId="{B1BBBF41-A89B-E746-BA9C-ACF2FFFA3BA3}" srcOrd="5" destOrd="0" presId="urn:microsoft.com/office/officeart/2005/8/layout/venn3"/>
    <dgm:cxn modelId="{A0976D44-1018-478B-9966-E6A950293850}"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71640-C858-4E9C-BBC0-F1D236822CCD}">
      <dsp:nvSpPr>
        <dsp:cNvPr id="0" name=""/>
        <dsp:cNvSpPr/>
      </dsp:nvSpPr>
      <dsp:spPr>
        <a:xfrm>
          <a:off x="1016000" y="0"/>
          <a:ext cx="4064000" cy="4064000"/>
        </a:xfrm>
        <a:prstGeom prst="quadArrow">
          <a:avLst>
            <a:gd name="adj1" fmla="val 2000"/>
            <a:gd name="adj2" fmla="val 4000"/>
            <a:gd name="adj3" fmla="val 5000"/>
          </a:avLst>
        </a:prstGeom>
        <a:solidFill>
          <a:srgbClr val="FDB824"/>
        </a:solidFill>
        <a:ln>
          <a:noFill/>
        </a:ln>
        <a:effectLst/>
      </dsp:spPr>
      <dsp:style>
        <a:lnRef idx="0">
          <a:scrgbClr r="0" g="0" b="0"/>
        </a:lnRef>
        <a:fillRef idx="1">
          <a:scrgbClr r="0" g="0" b="0"/>
        </a:fillRef>
        <a:effectRef idx="0">
          <a:scrgbClr r="0" g="0" b="0"/>
        </a:effectRef>
        <a:fontRef idx="minor"/>
      </dsp:style>
    </dsp:sp>
    <dsp:sp modelId="{5F0CE35F-E8F1-49C9-958F-174A96B21A3B}">
      <dsp:nvSpPr>
        <dsp:cNvPr id="0" name=""/>
        <dsp:cNvSpPr/>
      </dsp:nvSpPr>
      <dsp:spPr>
        <a:xfrm>
          <a:off x="1280160" y="264160"/>
          <a:ext cx="1625600" cy="1625600"/>
        </a:xfrm>
        <a:prstGeom prst="roundRect">
          <a:avLst/>
        </a:prstGeom>
        <a:solidFill>
          <a:srgbClr val="891B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Alpha</a:t>
          </a:r>
          <a:endParaRPr lang="fr-FR" sz="1800" kern="1200" dirty="0"/>
        </a:p>
      </dsp:txBody>
      <dsp:txXfrm>
        <a:off x="1359515" y="343515"/>
        <a:ext cx="1466890" cy="1466890"/>
      </dsp:txXfrm>
    </dsp:sp>
    <dsp:sp modelId="{A8F91653-7550-49D2-B912-E8A42D25E23E}">
      <dsp:nvSpPr>
        <dsp:cNvPr id="0" name=""/>
        <dsp:cNvSpPr/>
      </dsp:nvSpPr>
      <dsp:spPr>
        <a:xfrm>
          <a:off x="3190240" y="264160"/>
          <a:ext cx="1625600" cy="1625600"/>
        </a:xfrm>
        <a:prstGeom prst="roundRect">
          <a:avLst/>
        </a:prstGeom>
        <a:solidFill>
          <a:srgbClr val="1C4B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Omega</a:t>
          </a:r>
          <a:endParaRPr lang="fr-FR" sz="1800" kern="1200" dirty="0"/>
        </a:p>
      </dsp:txBody>
      <dsp:txXfrm>
        <a:off x="3269595" y="343515"/>
        <a:ext cx="1466890" cy="1466890"/>
      </dsp:txXfrm>
    </dsp:sp>
    <dsp:sp modelId="{B97EA9AA-ED7B-4ED8-8C6C-7F3CA77E528F}">
      <dsp:nvSpPr>
        <dsp:cNvPr id="0" name=""/>
        <dsp:cNvSpPr/>
      </dsp:nvSpPr>
      <dsp:spPr>
        <a:xfrm>
          <a:off x="1280160" y="2174240"/>
          <a:ext cx="1625600" cy="1625600"/>
        </a:xfrm>
        <a:prstGeom prst="roundRect">
          <a:avLst/>
        </a:prstGeom>
        <a:solidFill>
          <a:srgbClr val="14AA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Basé dans une école</a:t>
          </a:r>
          <a:endParaRPr lang="fr-FR" sz="1800" kern="1200" dirty="0"/>
        </a:p>
      </dsp:txBody>
      <dsp:txXfrm>
        <a:off x="1359515" y="2253595"/>
        <a:ext cx="1466890" cy="1466890"/>
      </dsp:txXfrm>
    </dsp:sp>
    <dsp:sp modelId="{8B43DD21-7176-4C84-8B63-8F830E6A8810}">
      <dsp:nvSpPr>
        <dsp:cNvPr id="0" name=""/>
        <dsp:cNvSpPr/>
      </dsp:nvSpPr>
      <dsp:spPr>
        <a:xfrm>
          <a:off x="3190240" y="2174240"/>
          <a:ext cx="1625600" cy="1625600"/>
        </a:xfrm>
        <a:prstGeom prst="roundRect">
          <a:avLst/>
        </a:prstGeom>
        <a:solidFill>
          <a:srgbClr val="F146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Basé dans la communauté</a:t>
          </a:r>
          <a:endParaRPr lang="fr-FR" sz="1800" kern="1200" dirty="0"/>
        </a:p>
      </dsp:txBody>
      <dsp:txXfrm>
        <a:off x="3269595" y="2253595"/>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2364" y="1503983"/>
          <a:ext cx="2372222" cy="2372222"/>
        </a:xfrm>
        <a:prstGeom prst="ellipse">
          <a:avLst/>
        </a:prstGeom>
        <a:solidFill>
          <a:srgbClr val="407CCA"/>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51" tIns="29210" rIns="130551" bIns="29210" numCol="1" spcCol="1270" anchor="ctr" anchorCtr="0">
          <a:noAutofit/>
        </a:bodyPr>
        <a:lstStyle/>
        <a:p>
          <a:pPr marL="0" lvl="0" indent="0" algn="ctr" defTabSz="1022350">
            <a:lnSpc>
              <a:spcPct val="100000"/>
            </a:lnSpc>
            <a:spcBef>
              <a:spcPct val="0"/>
            </a:spcBef>
            <a:spcAft>
              <a:spcPct val="35000"/>
            </a:spcAft>
            <a:buNone/>
          </a:pPr>
          <a:r>
            <a:rPr lang="fr-FR" sz="2300" b="1" kern="1200" dirty="0">
              <a:solidFill>
                <a:schemeClr val="bg1"/>
              </a:solidFill>
              <a:latin typeface="Arial" panose="020B0604020202020204" pitchFamily="34" charset="0"/>
              <a:ea typeface="Arial" charset="0"/>
              <a:cs typeface="Arial" panose="020B0604020202020204" pitchFamily="34" charset="0"/>
            </a:rPr>
            <a:t>Club Lion parrain</a:t>
          </a:r>
        </a:p>
      </dsp:txBody>
      <dsp:txXfrm>
        <a:off x="349768" y="1851387"/>
        <a:ext cx="1677414" cy="1677414"/>
      </dsp:txXfrm>
    </dsp:sp>
    <dsp:sp modelId="{FF8100D5-4799-2C40-B24A-F47DE961F212}">
      <dsp:nvSpPr>
        <dsp:cNvPr id="0" name=""/>
        <dsp:cNvSpPr/>
      </dsp:nvSpPr>
      <dsp:spPr>
        <a:xfrm>
          <a:off x="1900142" y="1503983"/>
          <a:ext cx="2372222" cy="2372222"/>
        </a:xfrm>
        <a:prstGeom prst="ellipse">
          <a:avLst/>
        </a:prstGeom>
        <a:solidFill>
          <a:srgbClr val="EBB700"/>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51" tIns="29210" rIns="130551" bIns="29210" numCol="1" spcCol="1270" anchor="ctr" anchorCtr="0">
          <a:noAutofit/>
        </a:bodyPr>
        <a:lstStyle/>
        <a:p>
          <a:pPr marL="0" lvl="0" indent="0" algn="ctr" defTabSz="1022350">
            <a:lnSpc>
              <a:spcPct val="100000"/>
            </a:lnSpc>
            <a:spcBef>
              <a:spcPct val="0"/>
            </a:spcBef>
            <a:spcAft>
              <a:spcPct val="35000"/>
            </a:spcAft>
            <a:buNone/>
          </a:pPr>
          <a:r>
            <a:rPr lang="fr-FR" sz="2300" b="1" kern="1200">
              <a:solidFill>
                <a:schemeClr val="bg1"/>
              </a:solidFill>
              <a:latin typeface="Arial" panose="020B0604020202020204" pitchFamily="34" charset="0"/>
              <a:ea typeface="Arial" charset="0"/>
              <a:cs typeface="Arial" panose="020B0604020202020204" pitchFamily="34" charset="0"/>
            </a:rPr>
            <a:t>Conseiller Leo</a:t>
          </a:r>
        </a:p>
      </dsp:txBody>
      <dsp:txXfrm>
        <a:off x="2247546" y="1851387"/>
        <a:ext cx="1677414" cy="1677414"/>
      </dsp:txXfrm>
    </dsp:sp>
    <dsp:sp modelId="{75415595-B662-CB46-9DFF-95849D113019}">
      <dsp:nvSpPr>
        <dsp:cNvPr id="0" name=""/>
        <dsp:cNvSpPr/>
      </dsp:nvSpPr>
      <dsp:spPr>
        <a:xfrm>
          <a:off x="3797920" y="1503983"/>
          <a:ext cx="2372222" cy="2372222"/>
        </a:xfrm>
        <a:prstGeom prst="ellipse">
          <a:avLst/>
        </a:prstGeom>
        <a:solidFill>
          <a:srgbClr val="00AC69"/>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51" tIns="20320" rIns="130551" bIns="20320" numCol="1" spcCol="1270" anchor="ctr" anchorCtr="1">
          <a:noAutofit/>
        </a:bodyPr>
        <a:lstStyle/>
        <a:p>
          <a:pPr marL="0" lvl="0" indent="0" algn="l" defTabSz="800100">
            <a:lnSpc>
              <a:spcPct val="100000"/>
            </a:lnSpc>
            <a:spcBef>
              <a:spcPct val="0"/>
            </a:spcBef>
            <a:spcAft>
              <a:spcPct val="35000"/>
            </a:spcAft>
            <a:buNone/>
          </a:pPr>
          <a:r>
            <a:rPr lang="fr-FR" sz="1800" b="1" kern="1200">
              <a:solidFill>
                <a:schemeClr val="bg1"/>
              </a:solidFill>
              <a:latin typeface="Arial" panose="020B0604020202020204" pitchFamily="34" charset="0"/>
              <a:ea typeface="Arial" charset="0"/>
              <a:cs typeface="Arial" panose="020B0604020202020204" pitchFamily="34" charset="0"/>
            </a:rPr>
            <a:t>Conseil d'administration du Leo club</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Président</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Vice-président</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Secrétaire</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Trésorier</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3 autres membres</a:t>
          </a:r>
        </a:p>
      </dsp:txBody>
      <dsp:txXfrm>
        <a:off x="4145324" y="1851387"/>
        <a:ext cx="1677414" cy="1677414"/>
      </dsp:txXfrm>
    </dsp:sp>
    <dsp:sp modelId="{43843FB9-4590-E049-A861-3A8D255C5CF2}">
      <dsp:nvSpPr>
        <dsp:cNvPr id="0" name=""/>
        <dsp:cNvSpPr/>
      </dsp:nvSpPr>
      <dsp:spPr>
        <a:xfrm>
          <a:off x="5695698" y="1503983"/>
          <a:ext cx="2372222" cy="2372222"/>
        </a:xfrm>
        <a:prstGeom prst="ellipse">
          <a:avLst/>
        </a:prstGeom>
        <a:solidFill>
          <a:schemeClr val="bg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551" tIns="29210" rIns="130551" bIns="29210" numCol="1" spcCol="1270" anchor="ctr" anchorCtr="0">
          <a:noAutofit/>
        </a:bodyPr>
        <a:lstStyle/>
        <a:p>
          <a:pPr marL="0" lvl="0" indent="0" algn="ctr" defTabSz="1022350">
            <a:lnSpc>
              <a:spcPct val="100000"/>
            </a:lnSpc>
            <a:spcBef>
              <a:spcPct val="0"/>
            </a:spcBef>
            <a:spcAft>
              <a:spcPct val="35000"/>
            </a:spcAft>
            <a:buNone/>
          </a:pPr>
          <a:r>
            <a:rPr lang="fr-FR" sz="2300" b="1" kern="1200" dirty="0">
              <a:solidFill>
                <a:schemeClr val="bg1"/>
              </a:solidFill>
              <a:latin typeface="Arial" panose="020B0604020202020204" pitchFamily="34" charset="0"/>
              <a:ea typeface="Arial" charset="0"/>
              <a:cs typeface="Arial" panose="020B0604020202020204" pitchFamily="34" charset="0"/>
            </a:rPr>
            <a:t>Membres du club </a:t>
          </a:r>
        </a:p>
        <a:p>
          <a:pPr marL="0" lvl="0" indent="0" algn="ctr" defTabSz="1022350">
            <a:lnSpc>
              <a:spcPct val="100000"/>
            </a:lnSpc>
            <a:spcBef>
              <a:spcPct val="0"/>
            </a:spcBef>
            <a:spcAft>
              <a:spcPct val="35000"/>
            </a:spcAft>
            <a:buNone/>
          </a:pPr>
          <a:r>
            <a:rPr lang="fr-FR" sz="2300" b="1" kern="1200" dirty="0">
              <a:solidFill>
                <a:schemeClr val="bg1"/>
              </a:solidFill>
              <a:latin typeface="Arial" panose="020B0604020202020204" pitchFamily="34" charset="0"/>
              <a:ea typeface="Arial" charset="0"/>
              <a:cs typeface="Arial" panose="020B0604020202020204" pitchFamily="34" charset="0"/>
            </a:rPr>
            <a:t>Leo</a:t>
          </a:r>
        </a:p>
      </dsp:txBody>
      <dsp:txXfrm>
        <a:off x="6043102" y="1851387"/>
        <a:ext cx="1677414" cy="167741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3" cy="480389"/>
          </a:xfrm>
          <a:prstGeom prst="rect">
            <a:avLst/>
          </a:prstGeom>
        </p:spPr>
        <p:txBody>
          <a:bodyPr vert="horz" lIns="99066" tIns="49533" rIns="99066" bIns="49533" rtlCol="0"/>
          <a:lstStyle>
            <a:lvl1pPr algn="l">
              <a:defRPr sz="1300">
                <a:latin typeface="Arial" charset="0"/>
                <a:ea typeface="ＭＳ Ｐゴシック" pitchFamily="-48" charset="-128"/>
              </a:defRPr>
            </a:lvl1pPr>
          </a:lstStyle>
          <a:p>
            <a:pPr>
              <a:defRPr/>
            </a:pPr>
            <a:endParaRPr lang="en-US"/>
          </a:p>
        </p:txBody>
      </p:sp>
      <p:sp>
        <p:nvSpPr>
          <p:cNvPr id="3" name="Date Placeholder 2"/>
          <p:cNvSpPr>
            <a:spLocks noGrp="1"/>
          </p:cNvSpPr>
          <p:nvPr>
            <p:ph type="dt" sz="quarter" idx="1"/>
          </p:nvPr>
        </p:nvSpPr>
        <p:spPr>
          <a:xfrm>
            <a:off x="4142964" y="2"/>
            <a:ext cx="3170583" cy="480389"/>
          </a:xfrm>
          <a:prstGeom prst="rect">
            <a:avLst/>
          </a:prstGeom>
        </p:spPr>
        <p:txBody>
          <a:bodyPr vert="horz" lIns="99066" tIns="49533" rIns="99066" bIns="49533" rtlCol="0"/>
          <a:lstStyle>
            <a:lvl1pPr algn="r">
              <a:defRPr sz="1300">
                <a:latin typeface="Arial" charset="0"/>
                <a:ea typeface="ＭＳ Ｐゴシック" pitchFamily="-48" charset="-128"/>
              </a:defRPr>
            </a:lvl1pPr>
          </a:lstStyle>
          <a:p>
            <a:pPr>
              <a:defRPr/>
            </a:pPr>
            <a:fld id="{CA7181A2-E6E7-4B11-921C-149F0FD0DDCC}" type="datetimeFigureOut">
              <a:rPr lang="en-US"/>
              <a:pPr>
                <a:defRPr/>
              </a:pPr>
              <a:t>5/5/2026</a:t>
            </a:fld>
            <a:endParaRPr lang="fr-FR" dirty="0"/>
          </a:p>
        </p:txBody>
      </p:sp>
      <p:sp>
        <p:nvSpPr>
          <p:cNvPr id="4" name="Footer Placeholder 3"/>
          <p:cNvSpPr>
            <a:spLocks noGrp="1"/>
          </p:cNvSpPr>
          <p:nvPr>
            <p:ph type="ftr" sz="quarter" idx="2"/>
          </p:nvPr>
        </p:nvSpPr>
        <p:spPr>
          <a:xfrm>
            <a:off x="1" y="9119175"/>
            <a:ext cx="3170583" cy="480389"/>
          </a:xfrm>
          <a:prstGeom prst="rect">
            <a:avLst/>
          </a:prstGeom>
        </p:spPr>
        <p:txBody>
          <a:bodyPr vert="horz" lIns="99066" tIns="49533" rIns="99066" bIns="49533" rtlCol="0" anchor="b"/>
          <a:lstStyle>
            <a:lvl1pPr algn="l">
              <a:defRPr sz="1300">
                <a:latin typeface="Arial" charset="0"/>
                <a:ea typeface="ＭＳ Ｐゴシック" pitchFamily="-48" charset="-128"/>
              </a:defRPr>
            </a:lvl1pPr>
          </a:lstStyle>
          <a:p>
            <a:pPr>
              <a:defRPr/>
            </a:pPr>
            <a:endParaRPr lang="en-US"/>
          </a:p>
        </p:txBody>
      </p:sp>
      <p:sp>
        <p:nvSpPr>
          <p:cNvPr id="5" name="Slide Number Placeholder 4"/>
          <p:cNvSpPr>
            <a:spLocks noGrp="1"/>
          </p:cNvSpPr>
          <p:nvPr>
            <p:ph type="sldNum" sz="quarter" idx="3"/>
          </p:nvPr>
        </p:nvSpPr>
        <p:spPr>
          <a:xfrm>
            <a:off x="4142964" y="9119175"/>
            <a:ext cx="3170583" cy="480389"/>
          </a:xfrm>
          <a:prstGeom prst="rect">
            <a:avLst/>
          </a:prstGeom>
        </p:spPr>
        <p:txBody>
          <a:bodyPr vert="horz" lIns="99066" tIns="49533" rIns="99066" bIns="49533" rtlCol="0" anchor="b"/>
          <a:lstStyle>
            <a:lvl1pPr algn="r">
              <a:defRPr sz="1300">
                <a:latin typeface="Arial" charset="0"/>
                <a:ea typeface="ＭＳ Ｐゴシック" pitchFamily="-48" charset="-128"/>
              </a:defRPr>
            </a:lvl1pPr>
          </a:lstStyle>
          <a:p>
            <a:pPr>
              <a:defRPr/>
            </a:pPr>
            <a:fld id="{6F9C31D8-7133-40DF-8EDE-6448A56AE165}" type="slidenum">
              <a:rPr lang="en-US"/>
              <a:pPr>
                <a:defRPr/>
              </a:pPr>
              <a:t>‹N°›</a:t>
            </a:fld>
            <a:endParaRPr lang="fr-FR" dirty="0"/>
          </a:p>
        </p:txBody>
      </p:sp>
    </p:spTree>
    <p:extLst>
      <p:ext uri="{BB962C8B-B14F-4D97-AF65-F5344CB8AC3E}">
        <p14:creationId xmlns:p14="http://schemas.microsoft.com/office/powerpoint/2010/main" val="2654303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170583" cy="480389"/>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defRPr sz="1300">
                <a:latin typeface="Arial" charset="0"/>
                <a:ea typeface="ＭＳ Ｐゴシック" pitchFamily="-48" charset="-128"/>
              </a:defRPr>
            </a:lvl1pPr>
          </a:lstStyle>
          <a:p>
            <a:pPr>
              <a:defRPr/>
            </a:pPr>
            <a:endParaRPr lang="en-US"/>
          </a:p>
        </p:txBody>
      </p:sp>
      <p:sp>
        <p:nvSpPr>
          <p:cNvPr id="3075" name="Rectangle 3"/>
          <p:cNvSpPr>
            <a:spLocks noGrp="1" noChangeArrowheads="1"/>
          </p:cNvSpPr>
          <p:nvPr>
            <p:ph type="dt" idx="1"/>
          </p:nvPr>
        </p:nvSpPr>
        <p:spPr bwMode="auto">
          <a:xfrm>
            <a:off x="4144621" y="2"/>
            <a:ext cx="3170583" cy="480389"/>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a:defRPr sz="1300">
                <a:latin typeface="Arial" charset="0"/>
                <a:ea typeface="ＭＳ Ｐゴシック" pitchFamily="-48" charset="-128"/>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5694" y="4561230"/>
            <a:ext cx="5363818" cy="432021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120813"/>
            <a:ext cx="3170583" cy="480388"/>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defRPr sz="1300">
                <a:latin typeface="Arial" charset="0"/>
                <a:ea typeface="ＭＳ Ｐゴシック" pitchFamily="-48" charset="-128"/>
              </a:defRPr>
            </a:lvl1pPr>
          </a:lstStyle>
          <a:p>
            <a:pPr>
              <a:defRPr/>
            </a:pPr>
            <a:endParaRPr lang="en-US"/>
          </a:p>
        </p:txBody>
      </p:sp>
      <p:sp>
        <p:nvSpPr>
          <p:cNvPr id="3079" name="Rectangle 7"/>
          <p:cNvSpPr>
            <a:spLocks noGrp="1" noChangeArrowheads="1"/>
          </p:cNvSpPr>
          <p:nvPr>
            <p:ph type="sldNum" sz="quarter" idx="5"/>
          </p:nvPr>
        </p:nvSpPr>
        <p:spPr bwMode="auto">
          <a:xfrm>
            <a:off x="4144621" y="9120813"/>
            <a:ext cx="3170583" cy="480388"/>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a:defRPr sz="1300">
                <a:latin typeface="Arial" charset="0"/>
                <a:ea typeface="ＭＳ Ｐゴシック" pitchFamily="-48" charset="-128"/>
              </a:defRPr>
            </a:lvl1pPr>
          </a:lstStyle>
          <a:p>
            <a:pPr>
              <a:defRPr/>
            </a:pPr>
            <a:fld id="{39317A8B-EF30-4AE5-A826-5CF1EDB86322}" type="slidenum">
              <a:rPr lang="en-US"/>
              <a:pPr>
                <a:defRPr/>
              </a:pPr>
              <a:t>‹N°›</a:t>
            </a:fld>
            <a:endParaRPr lang="fr-FR" dirty="0"/>
          </a:p>
        </p:txBody>
      </p:sp>
    </p:spTree>
    <p:extLst>
      <p:ext uri="{BB962C8B-B14F-4D97-AF65-F5344CB8AC3E}">
        <p14:creationId xmlns:p14="http://schemas.microsoft.com/office/powerpoint/2010/main" val="118037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Ce module présente aux conseillers Leo l'histoire, les raisons, la structure et l'approche du programme des Leo clubs. </a:t>
            </a:r>
          </a:p>
          <a:p>
            <a:endParaRPr lang="fr-FR" altLang="en-US" dirty="0">
              <a:latin typeface="Arial" pitchFamily="34" charset="0"/>
              <a:ea typeface="ＭＳ Ｐゴシック" pitchFamily="34" charset="-128"/>
            </a:endParaRPr>
          </a:p>
          <a:p>
            <a:r>
              <a:rPr lang="en-US" altLang="en-US" dirty="0">
                <a:latin typeface="Arial" pitchFamily="34" charset="0"/>
              </a:rPr>
              <a:t>Durée estimée </a:t>
            </a:r>
            <a:r>
              <a:rPr lang="en-US" altLang="en-US">
                <a:latin typeface="Arial" pitchFamily="34" charset="0"/>
              </a:rPr>
              <a:t>: 30</a:t>
            </a:r>
            <a:r>
              <a:rPr lang="en-US" altLang="en-US" baseline="0">
                <a:latin typeface="Arial" pitchFamily="34" charset="0"/>
              </a:rPr>
              <a:t> </a:t>
            </a:r>
            <a:r>
              <a:rPr lang="en-US" altLang="en-US">
                <a:latin typeface="Arial" pitchFamily="34" charset="0"/>
              </a:rPr>
              <a:t>minutes </a:t>
            </a:r>
            <a:r>
              <a:rPr lang="en-US" altLang="en-US" dirty="0">
                <a:latin typeface="Arial" pitchFamily="34" charset="0"/>
              </a:rPr>
              <a:t>+ 15 minutes d'activité</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2437A589-C059-44B0-96EC-A870777CCE26}" type="slidenum">
              <a:rPr lang="en-US" altLang="en-US" sz="1300"/>
              <a:pPr/>
              <a:t>1</a:t>
            </a:fld>
            <a:endParaRPr lang="fr-FR" altLang="en-US" sz="1300"/>
          </a:p>
        </p:txBody>
      </p:sp>
    </p:spTree>
    <p:extLst>
      <p:ext uri="{BB962C8B-B14F-4D97-AF65-F5344CB8AC3E}">
        <p14:creationId xmlns:p14="http://schemas.microsoft.com/office/powerpoint/2010/main" val="9770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defRPr/>
            </a:pPr>
            <a:r>
              <a:rPr lang="en-US" altLang="en-US" dirty="0">
                <a:latin typeface="Arial" pitchFamily="34" charset="0"/>
              </a:rPr>
              <a:t>Le programme des Leo clubs donne aux jeunes l'opportunité de développer les 5 C et de s'entraîner au 6</a:t>
            </a:r>
            <a:r>
              <a:rPr lang="en-US" altLang="en-US" baseline="30000" dirty="0">
                <a:latin typeface="Arial" pitchFamily="34" charset="0"/>
              </a:rPr>
              <a:t>e</a:t>
            </a:r>
            <a:r>
              <a:rPr lang="en-US" altLang="en-US" dirty="0">
                <a:latin typeface="Arial" pitchFamily="34" charset="0"/>
              </a:rPr>
              <a:t> C. </a:t>
            </a:r>
          </a:p>
          <a:p>
            <a:pPr>
              <a:spcBef>
                <a:spcPts val="638"/>
              </a:spcBef>
              <a:defRPr/>
            </a:pPr>
            <a:endParaRPr lang="fr-FR" altLang="en-US" dirty="0">
              <a:latin typeface="Arial" pitchFamily="34" charset="0"/>
              <a:ea typeface="ＭＳ Ｐゴシック" pitchFamily="34" charset="-128"/>
            </a:endParaRPr>
          </a:p>
          <a:p>
            <a:pPr>
              <a:spcBef>
                <a:spcPts val="638"/>
              </a:spcBef>
              <a:defRPr/>
            </a:pPr>
            <a:r>
              <a:rPr lang="en-US" b="1" kern="0" dirty="0">
                <a:solidFill>
                  <a:srgbClr val="81827C"/>
                </a:solidFill>
              </a:rPr>
              <a:t>Contribution </a:t>
            </a:r>
            <a:r>
              <a:rPr lang="en-US" kern="0" dirty="0">
                <a:solidFill>
                  <a:srgbClr val="81827C"/>
                </a:solidFill>
              </a:rPr>
              <a:t>à soi, à sa famille, à la communauté et aux institutions de la société.</a:t>
            </a:r>
            <a:endParaRPr lang="fr-FR" kern="0" dirty="0">
              <a:solidFill>
                <a:srgbClr val="81827C"/>
              </a:solidFill>
            </a:endParaRPr>
          </a:p>
          <a:p>
            <a:pPr marL="243048" indent="-243048">
              <a:spcBef>
                <a:spcPts val="638"/>
              </a:spcBef>
              <a:buFont typeface="+mj-lt"/>
              <a:buAutoNum type="arabicPeriod"/>
              <a:defRPr/>
            </a:pPr>
            <a:endParaRPr lang="fr-FR" kern="0" dirty="0">
              <a:solidFill>
                <a:srgbClr val="81827C"/>
              </a:solidFill>
              <a:latin typeface="Arial" pitchFamily="34" charset="0"/>
              <a:ea typeface="ＭＳ Ｐゴシック" pitchFamily="34" charset="-128"/>
            </a:endParaRPr>
          </a:p>
          <a:p>
            <a:pPr>
              <a:spcBef>
                <a:spcPts val="638"/>
              </a:spcBef>
              <a:defRPr/>
            </a:pPr>
            <a:r>
              <a:rPr lang="en-US" kern="0" dirty="0">
                <a:solidFill>
                  <a:srgbClr val="81827C"/>
                </a:solidFill>
                <a:latin typeface="Arial" pitchFamily="34" charset="0"/>
              </a:rPr>
              <a:t>Source : </a:t>
            </a:r>
          </a:p>
          <a:p>
            <a:r>
              <a:rPr lang="en-US" sz="1300" dirty="0"/>
              <a:t>Lerner, R. M., Lerner, J. V., Almerigi, J. B., Theokas, C., Phelps, E., Gestsdottir, S., et al. (2005). Positive Youth Development, Participation in Community Youth Development Programs, and Community Contributions of Fifth-Grade Adolescents: Findings From the First Wave of 4-H Study of Positive Youth Development. </a:t>
            </a:r>
            <a:r>
              <a:rPr lang="en-US" sz="1300" i="1" dirty="0"/>
              <a:t>Journal of Early Adolescence, 25 </a:t>
            </a:r>
            <a:r>
              <a:rPr lang="en-US" sz="1300" dirty="0"/>
              <a:t>(1), 17-71.</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CAE5FBAC-718F-448D-B8DA-6BF056A18F15}" type="slidenum">
              <a:rPr lang="en-US" altLang="en-US" sz="1300"/>
              <a:pPr/>
              <a:t>11</a:t>
            </a:fld>
            <a:endParaRPr lang="fr-FR" altLang="en-US" sz="1300"/>
          </a:p>
        </p:txBody>
      </p:sp>
    </p:spTree>
    <p:extLst>
      <p:ext uri="{BB962C8B-B14F-4D97-AF65-F5344CB8AC3E}">
        <p14:creationId xmlns:p14="http://schemas.microsoft.com/office/powerpoint/2010/main" val="190753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1276"/>
              </a:spcAft>
              <a:defRPr/>
            </a:pPr>
            <a:r>
              <a:rPr lang="en-US" kern="0" dirty="0">
                <a:solidFill>
                  <a:srgbClr val="81827C"/>
                </a:solidFill>
              </a:rPr>
              <a:t>Les Leos constituent une partie essentielle de la famille Lions. Comme dans toute famille, tous les membres ont un rôle à jouer. Nous nous tournons vers les Leos pour trouver l'inspiration, l'énergie et une nouvelle perspective qui aideront à rehausser la qualité de nos services à nos communautés et à travers le monde.</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968AF293-4213-458F-9F37-8194FCC8A2D9}" type="slidenum">
              <a:rPr lang="en-US" altLang="en-US" sz="1300"/>
              <a:pPr/>
              <a:t>12</a:t>
            </a:fld>
            <a:endParaRPr lang="fr-FR" altLang="en-US" sz="1300"/>
          </a:p>
        </p:txBody>
      </p:sp>
    </p:spTree>
    <p:extLst>
      <p:ext uri="{BB962C8B-B14F-4D97-AF65-F5344CB8AC3E}">
        <p14:creationId xmlns:p14="http://schemas.microsoft.com/office/powerpoint/2010/main" val="81945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fontAlgn="auto" hangingPunct="1">
              <a:spcBef>
                <a:spcPts val="0"/>
              </a:spcBef>
              <a:spcAft>
                <a:spcPts val="0"/>
              </a:spcAft>
              <a:defRPr/>
            </a:pPr>
            <a:r>
              <a:rPr lang="fr-FR" sz="1300" dirty="0">
                <a:solidFill>
                  <a:srgbClr val="55565A"/>
                </a:solidFill>
                <a:ea typeface="+mn-ea"/>
                <a:cs typeface="Arial" charset="0"/>
              </a:rPr>
              <a:t>Les bienfaits du parrainage d'un Leo club sont multiples. Un Leo club peut aider les Lions à être plus audacieux et innovants dans leurs projets de service et les informer sur de nouveaux besoins locaux et modes de communication. Le parrainage d'un Leo club peut également accroître la visibilité du Lions club au sein de la collectivité. Et, en fin de compte, peut-être que l'un de ces plus grands bienfaits est que les </a:t>
            </a:r>
            <a:r>
              <a:rPr lang="fr-FR" sz="1300" dirty="0" err="1">
                <a:solidFill>
                  <a:srgbClr val="55565A"/>
                </a:solidFill>
                <a:ea typeface="+mn-ea"/>
                <a:cs typeface="Arial" charset="0"/>
              </a:rPr>
              <a:t>Leos</a:t>
            </a:r>
            <a:r>
              <a:rPr lang="fr-FR" sz="1300" dirty="0">
                <a:solidFill>
                  <a:srgbClr val="55565A"/>
                </a:solidFill>
                <a:ea typeface="+mn-ea"/>
                <a:cs typeface="Arial" charset="0"/>
              </a:rPr>
              <a:t> et leurs familles sont  une excellente source de membres potentiels de Lions club. Les conseillers de club doivent savoir parler du parcours de service, qui comprend la transition de Leo à Lion. </a:t>
            </a:r>
          </a:p>
        </p:txBody>
      </p:sp>
    </p:spTree>
    <p:extLst>
      <p:ext uri="{BB962C8B-B14F-4D97-AF65-F5344CB8AC3E}">
        <p14:creationId xmlns:p14="http://schemas.microsoft.com/office/powerpoint/2010/main" val="420362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fontAlgn="auto" hangingPunct="1">
              <a:spcBef>
                <a:spcPts val="0"/>
              </a:spcBef>
              <a:spcAft>
                <a:spcPts val="0"/>
              </a:spcAft>
              <a:defRPr/>
            </a:pPr>
            <a:r>
              <a:rPr lang="fr-FR" sz="1300" dirty="0">
                <a:solidFill>
                  <a:srgbClr val="55565A"/>
                </a:solidFill>
                <a:ea typeface="+mn-ea"/>
                <a:cs typeface="Arial" charset="0"/>
              </a:rPr>
              <a:t>Il revient au Lions club parrain de guider le Leo club et de lui donner des conseils. </a:t>
            </a:r>
          </a:p>
          <a:p>
            <a:pPr defTabSz="972190" eaLnBrk="1" fontAlgn="auto" hangingPunct="1">
              <a:spcBef>
                <a:spcPts val="0"/>
              </a:spcBef>
              <a:spcAft>
                <a:spcPts val="0"/>
              </a:spcAft>
              <a:defRPr/>
            </a:pPr>
            <a:endParaRPr lang="en-US" sz="1300" kern="0" dirty="0">
              <a:solidFill>
                <a:srgbClr val="55565A"/>
              </a:solidFill>
              <a:ea typeface="+mn-ea"/>
              <a:cs typeface="Arial" charset="0"/>
            </a:endParaRPr>
          </a:p>
          <a:p>
            <a:pPr defTabSz="972190" eaLnBrk="1" fontAlgn="auto" hangingPunct="1">
              <a:spcBef>
                <a:spcPts val="0"/>
              </a:spcBef>
              <a:spcAft>
                <a:spcPts val="0"/>
              </a:spcAft>
              <a:defRPr/>
            </a:pPr>
            <a:r>
              <a:rPr lang="fr-FR" sz="1300" dirty="0">
                <a:solidFill>
                  <a:srgbClr val="55565A"/>
                </a:solidFill>
                <a:ea typeface="+mn-ea"/>
                <a:cs typeface="Arial" charset="0"/>
              </a:rPr>
              <a:t>Conformément au règlement du conseil d'administration, les Leo clubs sont une activité de service d'un Lions club, et non une catégorie d'affiliation. Les </a:t>
            </a:r>
            <a:r>
              <a:rPr lang="fr-FR" sz="1300" dirty="0" err="1">
                <a:solidFill>
                  <a:srgbClr val="55565A"/>
                </a:solidFill>
                <a:ea typeface="+mn-ea"/>
                <a:cs typeface="Arial" charset="0"/>
              </a:rPr>
              <a:t>Leos</a:t>
            </a:r>
            <a:r>
              <a:rPr lang="fr-FR" sz="1300" dirty="0">
                <a:solidFill>
                  <a:srgbClr val="55565A"/>
                </a:solidFill>
                <a:ea typeface="+mn-ea"/>
                <a:cs typeface="Arial" charset="0"/>
              </a:rPr>
              <a:t> ne paient pas de cotisations au siège international des Lions. C’est leur Lions club parrain qui est facturé pour l'administration du club.</a:t>
            </a:r>
          </a:p>
          <a:p>
            <a:pPr defTabSz="972190" eaLnBrk="1" fontAlgn="auto" hangingPunct="1">
              <a:spcBef>
                <a:spcPts val="0"/>
              </a:spcBef>
              <a:spcAft>
                <a:spcPts val="0"/>
              </a:spcAft>
              <a:defRPr/>
            </a:pPr>
            <a:endParaRPr lang="en-US" sz="1300" kern="0" dirty="0">
              <a:solidFill>
                <a:srgbClr val="55565A"/>
              </a:solidFill>
              <a:ea typeface="+mn-ea"/>
              <a:cs typeface="Arial" charset="0"/>
            </a:endParaRPr>
          </a:p>
          <a:p>
            <a:pPr defTabSz="972190" eaLnBrk="1" fontAlgn="auto" hangingPunct="1">
              <a:spcBef>
                <a:spcPts val="0"/>
              </a:spcBef>
              <a:spcAft>
                <a:spcPts val="0"/>
              </a:spcAft>
              <a:defRPr/>
            </a:pPr>
            <a:r>
              <a:rPr lang="fr-FR" sz="1300" dirty="0">
                <a:solidFill>
                  <a:srgbClr val="55565A"/>
                </a:solidFill>
                <a:ea typeface="+mn-ea"/>
                <a:cs typeface="Arial" charset="0"/>
              </a:rPr>
              <a:t>Le Lions club parrain doit conseiller les Leo clubs sur les questions d’administration et de service, y compris la création de comptes bancaires, la comptabilité et l'établissement de partenariats. Le club parrain fournit également un soutien en affectant un conseiller dynamique au Leo club et en assistant à ses événements.</a:t>
            </a:r>
          </a:p>
          <a:p>
            <a:pPr defTabSz="972190" eaLnBrk="1" fontAlgn="auto" hangingPunct="1">
              <a:spcBef>
                <a:spcPts val="0"/>
              </a:spcBef>
              <a:spcAft>
                <a:spcPts val="0"/>
              </a:spcAft>
              <a:defRPr/>
            </a:pPr>
            <a:endParaRPr lang="en-US" sz="1300" kern="0" dirty="0">
              <a:solidFill>
                <a:srgbClr val="55565A"/>
              </a:solidFill>
              <a:ea typeface="+mn-ea"/>
              <a:cs typeface="Arial"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pPr/>
              <a:t>14</a:t>
            </a:fld>
            <a:endParaRPr lang="en-US"/>
          </a:p>
        </p:txBody>
      </p:sp>
    </p:spTree>
    <p:extLst>
      <p:ext uri="{BB962C8B-B14F-4D97-AF65-F5344CB8AC3E}">
        <p14:creationId xmlns:p14="http://schemas.microsoft.com/office/powerpoint/2010/main" val="150024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fontAlgn="auto" hangingPunct="1">
              <a:spcBef>
                <a:spcPts val="0"/>
              </a:spcBef>
              <a:spcAft>
                <a:spcPts val="0"/>
              </a:spcAft>
              <a:defRPr/>
            </a:pPr>
            <a:r>
              <a:rPr lang="fr-FR" dirty="0">
                <a:solidFill>
                  <a:schemeClr val="tx1"/>
                </a:solidFill>
                <a:latin typeface="Arial" panose="020B0604020202020204" pitchFamily="34" charset="0"/>
                <a:ea typeface="ＭＳ Ｐゴシック" pitchFamily="34" charset="-128"/>
                <a:cs typeface="Arial" panose="020B0604020202020204" pitchFamily="34" charset="0"/>
              </a:rPr>
              <a:t>Les Leo clubs sont divisés en deux filières :  Alpha et Omega. Tout Leo club doit appartenir à l'une ou l'autre.</a:t>
            </a:r>
          </a:p>
          <a:p>
            <a:pPr marL="182286" indent="-182286">
              <a:buFont typeface="Arial" panose="020B0604020202020204" pitchFamily="34" charset="0"/>
              <a:buChar char="•"/>
            </a:pPr>
            <a:r>
              <a:rPr lang="fr-FR" dirty="0">
                <a:solidFill>
                  <a:schemeClr val="tx1"/>
                </a:solidFill>
                <a:latin typeface="Arial" panose="020B0604020202020204" pitchFamily="34" charset="0"/>
                <a:ea typeface="Arial" charset="0"/>
                <a:cs typeface="Arial" panose="020B0604020202020204" pitchFamily="34" charset="0"/>
              </a:rPr>
              <a:t>La tranche d’âge des </a:t>
            </a:r>
            <a:r>
              <a:rPr lang="fr-FR" dirty="0" err="1">
                <a:solidFill>
                  <a:schemeClr val="tx1"/>
                </a:solidFill>
                <a:latin typeface="Arial" panose="020B0604020202020204" pitchFamily="34" charset="0"/>
                <a:ea typeface="Arial" charset="0"/>
                <a:cs typeface="Arial" panose="020B0604020202020204" pitchFamily="34" charset="0"/>
              </a:rPr>
              <a:t>Leos</a:t>
            </a:r>
            <a:r>
              <a:rPr lang="fr-FR" dirty="0">
                <a:solidFill>
                  <a:schemeClr val="tx1"/>
                </a:solidFill>
                <a:latin typeface="Arial" panose="020B0604020202020204" pitchFamily="34" charset="0"/>
                <a:ea typeface="Arial" charset="0"/>
                <a:cs typeface="Arial" panose="020B0604020202020204" pitchFamily="34" charset="0"/>
              </a:rPr>
              <a:t> Alpha s’étend de 12 à 18 ans. Cette filière vise un épanouissement individuel et social fait de leadership et de responsabilité.</a:t>
            </a:r>
          </a:p>
          <a:p>
            <a:pPr marL="182286" indent="-182286">
              <a:buFont typeface="Arial" panose="020B0604020202020204" pitchFamily="34" charset="0"/>
              <a:buChar char="•"/>
            </a:pPr>
            <a:r>
              <a:rPr lang="fr-FR" dirty="0">
                <a:solidFill>
                  <a:schemeClr val="tx1"/>
                </a:solidFill>
                <a:latin typeface="Arial" panose="020B0604020202020204" pitchFamily="34" charset="0"/>
                <a:ea typeface="Arial" charset="0"/>
                <a:cs typeface="Arial" panose="020B0604020202020204" pitchFamily="34" charset="0"/>
              </a:rPr>
              <a:t>La tranche d’âge des </a:t>
            </a:r>
            <a:r>
              <a:rPr lang="fr-FR" dirty="0" err="1">
                <a:solidFill>
                  <a:schemeClr val="tx1"/>
                </a:solidFill>
                <a:latin typeface="Arial" panose="020B0604020202020204" pitchFamily="34" charset="0"/>
                <a:ea typeface="Arial" charset="0"/>
                <a:cs typeface="Arial" panose="020B0604020202020204" pitchFamily="34" charset="0"/>
              </a:rPr>
              <a:t>Leos</a:t>
            </a:r>
            <a:r>
              <a:rPr lang="fr-FR" dirty="0">
                <a:solidFill>
                  <a:schemeClr val="tx1"/>
                </a:solidFill>
                <a:latin typeface="Arial" panose="020B0604020202020204" pitchFamily="34" charset="0"/>
                <a:ea typeface="Arial" charset="0"/>
                <a:cs typeface="Arial" panose="020B0604020202020204" pitchFamily="34" charset="0"/>
              </a:rPr>
              <a:t> Omega s’étend de 18 à 30 ans. Cette filière vise l’épanouissement personnel et professionnel par la création de lien social, le développement des compétences et une action à impact positif et direct sur la société.</a:t>
            </a:r>
          </a:p>
          <a:p>
            <a:pPr algn="l"/>
            <a:endParaRPr lang="en-US" dirty="0">
              <a:solidFill>
                <a:schemeClr val="tx1"/>
              </a:solidFill>
              <a:latin typeface="Arial" panose="020B0604020202020204" pitchFamily="34" charset="0"/>
              <a:ea typeface="Arial" charset="0"/>
              <a:cs typeface="Arial" panose="020B0604020202020204" pitchFamily="34" charset="0"/>
            </a:endParaRPr>
          </a:p>
          <a:p>
            <a:pPr defTabSz="972190" eaLnBrk="1" fontAlgn="auto" hangingPunct="1">
              <a:spcBef>
                <a:spcPts val="0"/>
              </a:spcBef>
              <a:spcAft>
                <a:spcPts val="0"/>
              </a:spcAft>
              <a:defRPr/>
            </a:pPr>
            <a:r>
              <a:rPr lang="fr-FR" dirty="0">
                <a:solidFill>
                  <a:schemeClr val="tx1"/>
                </a:solidFill>
                <a:latin typeface="Arial" panose="020B0604020202020204" pitchFamily="34" charset="0"/>
                <a:ea typeface="ＭＳ Ｐゴシック" pitchFamily="34" charset="-128"/>
                <a:cs typeface="Arial" panose="020B0604020202020204" pitchFamily="34" charset="0"/>
              </a:rPr>
              <a:t>Malgré leur points communs, ces deux groupes en sont à des stades de vie différents et requièrent donc des activités adaptées à chacun. C’est la raison pour laquelle le conseil d'administration du Lions International a déterminé qu'il était approprié que les classes d'âge Alpha et Oméga servent séparément. </a:t>
            </a:r>
          </a:p>
          <a:p>
            <a:pPr algn="l"/>
            <a:endParaRPr lang="en-US"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pPr/>
              <a:t>15</a:t>
            </a:fld>
            <a:endParaRPr lang="en-US"/>
          </a:p>
        </p:txBody>
      </p:sp>
    </p:spTree>
    <p:extLst>
      <p:ext uri="{BB962C8B-B14F-4D97-AF65-F5344CB8AC3E}">
        <p14:creationId xmlns:p14="http://schemas.microsoft.com/office/powerpoint/2010/main" val="377706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itchFamily="34" charset="0"/>
              </a:rPr>
              <a:t>Les Leo clubs basés dans la communauté </a:t>
            </a:r>
            <a:r>
              <a:rPr lang="en-US" altLang="en-US" dirty="0">
                <a:latin typeface="Arial" pitchFamily="34" charset="0"/>
              </a:rPr>
              <a:t>offrent l'affiliation à toute jeune personne qui remplit les conditions de la région locale du Lions club. Ces clubs se réunissent dans un endroit approprié au sein de la communauté et un membre du Lions club parrain assume la fonction de conseiller du Leo club.</a:t>
            </a:r>
          </a:p>
          <a:p>
            <a:endParaRPr lang="fr-FR" altLang="en-US" dirty="0">
              <a:latin typeface="Arial" pitchFamily="34" charset="0"/>
              <a:ea typeface="ＭＳ Ｐゴシック" pitchFamily="34" charset="-128"/>
            </a:endParaRPr>
          </a:p>
          <a:p>
            <a:r>
              <a:rPr lang="en-US" altLang="en-US" b="1" dirty="0">
                <a:latin typeface="Arial" pitchFamily="34" charset="0"/>
              </a:rPr>
              <a:t>Les Leo clubs basés dans une école </a:t>
            </a:r>
            <a:r>
              <a:rPr lang="en-US" altLang="en-US" dirty="0">
                <a:latin typeface="Arial" pitchFamily="34" charset="0"/>
              </a:rPr>
              <a:t>sont composés de membres venant d'un seul établissement scolaire. Ces clubs ont souvent besoin de nommer un conseiller pédagogique, le plus souvent un enseignant, conseiller ou directeur scolaire, qui sera chargé d'assurer le lien entre l'école et le Leo club et aussi d'aider le conseiller Leo du Lions club parrain. L'école doit accepter les responsabilités du Programme des Leo Clubs et le Leo club doit s'engager à respecter le règlement de l'école. Le Leo club doit suivre les mêmes règles établies par l'administration scolaire pour toutes les organisations des étudiants et les activités périscolaires. Avant de créer le Leo club, le Lions club et l'école doivent se mettre d'accord sur les procédures d'organisation des activités du club sur le terrain de l'école et à l'extérieur.</a:t>
            </a:r>
          </a:p>
          <a:p>
            <a:endParaRPr lang="fr-FR" altLang="en-US" dirty="0">
              <a:latin typeface="Arial" pitchFamily="34" charset="0"/>
              <a:ea typeface="ＭＳ Ｐゴシック" pitchFamily="34" charset="-128"/>
            </a:endParaRPr>
          </a:p>
          <a:p>
            <a:r>
              <a:rPr lang="en-US" altLang="en-US" b="1" dirty="0">
                <a:latin typeface="Arial" pitchFamily="34" charset="0"/>
              </a:rPr>
              <a:t>N.B. :  </a:t>
            </a:r>
            <a:r>
              <a:rPr lang="en-US" altLang="en-US" dirty="0">
                <a:latin typeface="Arial" pitchFamily="34" charset="0"/>
              </a:rPr>
              <a:t>Un Leo club peut être basé dans une école ou dans la communauté, qu'il s'agisse d'un club Alpha ou Omega. Les conseillers pour chaque filière jouent un rôle différent, que nous adresserons dans le second module.</a:t>
            </a:r>
            <a:endParaRPr lang="fr-FR" altLang="en-US" dirty="0">
              <a:latin typeface="Arial" pitchFamily="34" charset="0"/>
              <a:ea typeface="ＭＳ Ｐゴシック" pitchFamily="34"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2514A250-09CD-48C5-A44C-9372F647228B}" type="slidenum">
              <a:rPr lang="en-US" altLang="en-US" sz="1300"/>
              <a:pPr/>
              <a:t>16</a:t>
            </a:fld>
            <a:endParaRPr lang="fr-FR" altLang="en-US" sz="1300"/>
          </a:p>
        </p:txBody>
      </p:sp>
    </p:spTree>
    <p:extLst>
      <p:ext uri="{BB962C8B-B14F-4D97-AF65-F5344CB8AC3E}">
        <p14:creationId xmlns:p14="http://schemas.microsoft.com/office/powerpoint/2010/main" val="172137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76"/>
              </a:spcAft>
              <a:defRPr/>
            </a:pPr>
            <a:r>
              <a:rPr lang="fr-FR" sz="1300">
                <a:solidFill>
                  <a:srgbClr val="55565A"/>
                </a:solidFill>
                <a:ea typeface="+mn-ea"/>
                <a:cs typeface="Arial" charset="0"/>
              </a:rPr>
              <a:t>Mis à part le fait que que tout Leo club doive être parrainé par un Lions club local et avoir un conseiller, tous deux sont structurés de façon semblable.</a:t>
            </a:r>
          </a:p>
          <a:p>
            <a:pPr>
              <a:spcBef>
                <a:spcPts val="0"/>
              </a:spcBef>
              <a:spcAft>
                <a:spcPts val="1276"/>
              </a:spcAft>
              <a:defRPr/>
            </a:pPr>
            <a:endParaRPr lang="en-US" sz="1300" kern="0" dirty="0">
              <a:solidFill>
                <a:srgbClr val="55565A"/>
              </a:solidFill>
              <a:ea typeface="+mn-ea"/>
              <a:cs typeface="Arial" charset="0"/>
            </a:endParaRPr>
          </a:p>
          <a:p>
            <a:pPr>
              <a:spcBef>
                <a:spcPts val="0"/>
              </a:spcBef>
              <a:spcAft>
                <a:spcPts val="1276"/>
              </a:spcAft>
              <a:defRPr/>
            </a:pPr>
            <a:r>
              <a:rPr lang="fr-FR" sz="1300">
                <a:solidFill>
                  <a:srgbClr val="55565A"/>
                </a:solidFill>
                <a:ea typeface="+mn-ea"/>
                <a:cs typeface="Arial" charset="0"/>
              </a:rPr>
              <a:t>Chaque année fiscale, un Leo club élit quatre officiels : président,  vice-président, secrétaire et trésorier. Il a aussi la possibilité de former un conseil d’administration et des commissions subordonnées pour organiser et superviser les affaires du club avec le soutien et l’encadrement du conseiller Leo. Seuls les noms du président, du vice-président, du secrétaire et du trésorier du Leo club peuvent être enregistrés par MyLCI. </a:t>
            </a:r>
          </a:p>
          <a:p>
            <a:endParaRPr lang="en-US" dirty="0"/>
          </a:p>
        </p:txBody>
      </p:sp>
    </p:spTree>
    <p:extLst>
      <p:ext uri="{BB962C8B-B14F-4D97-AF65-F5344CB8AC3E}">
        <p14:creationId xmlns:p14="http://schemas.microsoft.com/office/powerpoint/2010/main" val="351855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6:notes"/>
          <p:cNvSpPr txBox="1">
            <a:spLocks noGrp="1"/>
          </p:cNvSpPr>
          <p:nvPr>
            <p:ph type="body" idx="1"/>
          </p:nvPr>
        </p:nvSpPr>
        <p:spPr>
          <a:xfrm>
            <a:off x="715620" y="4544832"/>
            <a:ext cx="5724939" cy="3718498"/>
          </a:xfrm>
          <a:prstGeom prst="rect">
            <a:avLst/>
          </a:prstGeom>
        </p:spPr>
        <p:txBody>
          <a:bodyPr spcFirstLastPara="1" wrap="square" lIns="97203" tIns="48588" rIns="97203" bIns="48588" anchor="t" anchorCtr="0">
            <a:noAutofit/>
          </a:bodyPr>
          <a:lstStyle/>
          <a:p>
            <a:pPr>
              <a:spcBef>
                <a:spcPts val="0"/>
              </a:spcBef>
              <a:spcAft>
                <a:spcPts val="0"/>
              </a:spcAft>
            </a:pPr>
            <a:endParaRPr/>
          </a:p>
        </p:txBody>
      </p:sp>
      <p:sp>
        <p:nvSpPr>
          <p:cNvPr id="426" name="Google Shape;426;p26:notes"/>
          <p:cNvSpPr>
            <a:spLocks noGrp="1" noRot="1" noChangeAspect="1"/>
          </p:cNvSpPr>
          <p:nvPr>
            <p:ph type="sldImg" idx="2"/>
          </p:nvPr>
        </p:nvSpPr>
        <p:spPr>
          <a:xfrm>
            <a:off x="1454150" y="1181100"/>
            <a:ext cx="424815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31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Ashley</a:t>
            </a: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78817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34678" cy="354141"/>
          </a:xfrm>
          <a:prstGeom prst="rect">
            <a:avLst/>
          </a:prstGeom>
        </p:spPr>
        <p:txBody>
          <a:bodyPr vert="horz" lIns="97219" tIns="48610" rIns="97219" bIns="48610" rtlCol="0"/>
          <a:lstStyle>
            <a:lvl1pPr algn="l">
              <a:defRPr sz="1300"/>
            </a:lvl1pPr>
          </a:lstStyle>
          <a:p>
            <a:endParaRPr/>
          </a:p>
        </p:txBody>
      </p:sp>
      <p:sp>
        <p:nvSpPr>
          <p:cNvPr id="3" name="Date Placeholder 2"/>
          <p:cNvSpPr>
            <a:spLocks noGrp="1"/>
          </p:cNvSpPr>
          <p:nvPr>
            <p:ph type="dt" idx="1"/>
          </p:nvPr>
        </p:nvSpPr>
        <p:spPr>
          <a:xfrm>
            <a:off x="5405232" y="0"/>
            <a:ext cx="4134678" cy="354141"/>
          </a:xfrm>
          <a:prstGeom prst="rect">
            <a:avLst/>
          </a:prstGeom>
        </p:spPr>
        <p:txBody>
          <a:bodyPr vert="horz" lIns="97219" tIns="48610" rIns="97219" bIns="48610"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01963" y="528638"/>
            <a:ext cx="3535362" cy="2652712"/>
          </a:xfrm>
          <a:prstGeom prst="rect">
            <a:avLst/>
          </a:prstGeom>
          <a:noFill/>
          <a:ln w="12700">
            <a:solidFill>
              <a:prstClr val="black"/>
            </a:solidFill>
          </a:ln>
        </p:spPr>
        <p:txBody>
          <a:bodyPr vert="horz" lIns="97219" tIns="48610" rIns="97219" bIns="48610" rtlCol="0" anchor="ctr"/>
          <a:lstStyle/>
          <a:p>
            <a:endParaRPr/>
          </a:p>
        </p:txBody>
      </p:sp>
      <p:sp>
        <p:nvSpPr>
          <p:cNvPr id="5" name="Notes Placeholder 4"/>
          <p:cNvSpPr>
            <a:spLocks noGrp="1"/>
          </p:cNvSpPr>
          <p:nvPr>
            <p:ph type="body" sz="quarter" idx="3"/>
          </p:nvPr>
        </p:nvSpPr>
        <p:spPr>
          <a:xfrm>
            <a:off x="954157" y="3357800"/>
            <a:ext cx="7633252" cy="3182365"/>
          </a:xfrm>
          <a:prstGeom prst="rect">
            <a:avLst/>
          </a:prstGeom>
        </p:spPr>
        <p:txBody>
          <a:bodyPr vert="horz" lIns="97219" tIns="48610" rIns="97219" bIns="48610" rtlCol="0"/>
          <a:lstStyle/>
          <a:p>
            <a:r>
              <a:rPr lang="en-US"/>
              <a:t>9</a:t>
            </a:r>
          </a:p>
        </p:txBody>
      </p:sp>
      <p:sp>
        <p:nvSpPr>
          <p:cNvPr id="6" name="Footer Placeholder 5"/>
          <p:cNvSpPr>
            <a:spLocks noGrp="1"/>
          </p:cNvSpPr>
          <p:nvPr>
            <p:ph type="ftr" sz="quarter" idx="4"/>
          </p:nvPr>
        </p:nvSpPr>
        <p:spPr>
          <a:xfrm>
            <a:off x="0" y="6715594"/>
            <a:ext cx="4134678" cy="352503"/>
          </a:xfrm>
          <a:prstGeom prst="rect">
            <a:avLst/>
          </a:prstGeom>
        </p:spPr>
        <p:txBody>
          <a:bodyPr vert="horz" lIns="97219" tIns="48610" rIns="97219" bIns="48610" rtlCol="0" anchor="b"/>
          <a:lstStyle>
            <a:lvl1pPr algn="l">
              <a:defRPr sz="1300"/>
            </a:lvl1pPr>
          </a:lstStyle>
          <a:p>
            <a:endParaRPr/>
          </a:p>
        </p:txBody>
      </p:sp>
      <p:sp>
        <p:nvSpPr>
          <p:cNvPr id="7" name="Slide Number Placeholder 6"/>
          <p:cNvSpPr>
            <a:spLocks noGrp="1"/>
          </p:cNvSpPr>
          <p:nvPr>
            <p:ph type="sldNum" sz="quarter" idx="5"/>
          </p:nvPr>
        </p:nvSpPr>
        <p:spPr>
          <a:xfrm>
            <a:off x="5405232" y="6715594"/>
            <a:ext cx="4134678" cy="352503"/>
          </a:xfrm>
          <a:prstGeom prst="rect">
            <a:avLst/>
          </a:prstGeom>
        </p:spPr>
        <p:txBody>
          <a:bodyPr vert="horz" lIns="97219" tIns="48610" rIns="97219" bIns="48610" rtlCol="0" anchor="b"/>
          <a:lstStyle>
            <a:lvl1pPr algn="r">
              <a:defRPr sz="1300"/>
            </a:lvl1pPr>
          </a:lstStyle>
          <a:p>
            <a:r>
              <a:rPr lang="cs-CZ"/>
              <a:t>‹#›</a:t>
            </a:r>
          </a:p>
        </p:txBody>
      </p:sp>
    </p:spTree>
    <p:extLst>
      <p:ext uri="{BB962C8B-B14F-4D97-AF65-F5344CB8AC3E}">
        <p14:creationId xmlns:p14="http://schemas.microsoft.com/office/powerpoint/2010/main" val="247717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34678" cy="354141"/>
          </a:xfrm>
          <a:prstGeom prst="rect">
            <a:avLst/>
          </a:prstGeom>
        </p:spPr>
        <p:txBody>
          <a:bodyPr vert="horz" lIns="97219" tIns="48610" rIns="97219" bIns="48610" rtlCol="0"/>
          <a:lstStyle>
            <a:lvl1pPr algn="l">
              <a:defRPr sz="1300"/>
            </a:lvl1pPr>
          </a:lstStyle>
          <a:p>
            <a:endParaRPr/>
          </a:p>
        </p:txBody>
      </p:sp>
      <p:sp>
        <p:nvSpPr>
          <p:cNvPr id="3" name="Date Placeholder 2"/>
          <p:cNvSpPr>
            <a:spLocks noGrp="1"/>
          </p:cNvSpPr>
          <p:nvPr>
            <p:ph type="dt" idx="1"/>
          </p:nvPr>
        </p:nvSpPr>
        <p:spPr>
          <a:xfrm>
            <a:off x="5405232" y="0"/>
            <a:ext cx="4134678" cy="354141"/>
          </a:xfrm>
          <a:prstGeom prst="rect">
            <a:avLst/>
          </a:prstGeom>
        </p:spPr>
        <p:txBody>
          <a:bodyPr vert="horz" lIns="97219" tIns="48610" rIns="97219" bIns="48610"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01963" y="528638"/>
            <a:ext cx="3535362" cy="2652712"/>
          </a:xfrm>
          <a:prstGeom prst="rect">
            <a:avLst/>
          </a:prstGeom>
          <a:noFill/>
          <a:ln w="12700">
            <a:solidFill>
              <a:prstClr val="black"/>
            </a:solidFill>
          </a:ln>
        </p:spPr>
        <p:txBody>
          <a:bodyPr vert="horz" lIns="97219" tIns="48610" rIns="97219" bIns="48610" rtlCol="0" anchor="ctr"/>
          <a:lstStyle/>
          <a:p>
            <a:endParaRPr/>
          </a:p>
        </p:txBody>
      </p:sp>
      <p:sp>
        <p:nvSpPr>
          <p:cNvPr id="5" name="Notes Placeholder 4"/>
          <p:cNvSpPr>
            <a:spLocks noGrp="1"/>
          </p:cNvSpPr>
          <p:nvPr>
            <p:ph type="body" sz="quarter" idx="3"/>
          </p:nvPr>
        </p:nvSpPr>
        <p:spPr>
          <a:xfrm>
            <a:off x="954157" y="3357800"/>
            <a:ext cx="7633252" cy="3182365"/>
          </a:xfrm>
          <a:prstGeom prst="rect">
            <a:avLst/>
          </a:prstGeom>
        </p:spPr>
        <p:txBody>
          <a:bodyPr vert="horz" lIns="97219" tIns="48610" rIns="97219" bIns="48610" rtlCol="0"/>
          <a:lstStyle/>
          <a:p>
            <a:r>
              <a:rPr lang="en-US"/>
              <a:t>Any or all of these sessions could be implemented as part of a conference, forum or officer training. However, recipients of the Leo Leadership Grant are required to utilize at least one Leo Advancement Session during their event. </a:t>
            </a:r>
          </a:p>
          <a:p>
            <a:r>
              <a:rPr lang="en-US"/>
              <a:t>14</a:t>
            </a:r>
          </a:p>
        </p:txBody>
      </p:sp>
      <p:sp>
        <p:nvSpPr>
          <p:cNvPr id="6" name="Footer Placeholder 5"/>
          <p:cNvSpPr>
            <a:spLocks noGrp="1"/>
          </p:cNvSpPr>
          <p:nvPr>
            <p:ph type="ftr" sz="quarter" idx="4"/>
          </p:nvPr>
        </p:nvSpPr>
        <p:spPr>
          <a:xfrm>
            <a:off x="0" y="6715594"/>
            <a:ext cx="4134678" cy="352503"/>
          </a:xfrm>
          <a:prstGeom prst="rect">
            <a:avLst/>
          </a:prstGeom>
        </p:spPr>
        <p:txBody>
          <a:bodyPr vert="horz" lIns="97219" tIns="48610" rIns="97219" bIns="48610" rtlCol="0" anchor="b"/>
          <a:lstStyle>
            <a:lvl1pPr algn="l">
              <a:defRPr sz="1300"/>
            </a:lvl1pPr>
          </a:lstStyle>
          <a:p>
            <a:endParaRPr/>
          </a:p>
        </p:txBody>
      </p:sp>
      <p:sp>
        <p:nvSpPr>
          <p:cNvPr id="7" name="Slide Number Placeholder 6"/>
          <p:cNvSpPr>
            <a:spLocks noGrp="1"/>
          </p:cNvSpPr>
          <p:nvPr>
            <p:ph type="sldNum" sz="quarter" idx="5"/>
          </p:nvPr>
        </p:nvSpPr>
        <p:spPr>
          <a:xfrm>
            <a:off x="5405232" y="6715594"/>
            <a:ext cx="4134678" cy="352503"/>
          </a:xfrm>
          <a:prstGeom prst="rect">
            <a:avLst/>
          </a:prstGeom>
        </p:spPr>
        <p:txBody>
          <a:bodyPr vert="horz" lIns="97219" tIns="48610" rIns="97219" bIns="48610" rtlCol="0" anchor="b"/>
          <a:lstStyle>
            <a:lvl1pPr algn="r">
              <a:defRPr sz="1300"/>
            </a:lvl1pPr>
          </a:lstStyle>
          <a:p>
            <a:r>
              <a:rPr lang="cs-CZ"/>
              <a:t>‹#›</a:t>
            </a:r>
          </a:p>
        </p:txBody>
      </p:sp>
    </p:spTree>
    <p:extLst>
      <p:ext uri="{BB962C8B-B14F-4D97-AF65-F5344CB8AC3E}">
        <p14:creationId xmlns:p14="http://schemas.microsoft.com/office/powerpoint/2010/main" val="308509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5F38A34-01B5-8B47-8788-985DCB17BFD7}" type="slidenum">
              <a:rPr lang="en-US" smtClean="0"/>
              <a:pPr/>
              <a:t>21</a:t>
            </a:fld>
            <a:endParaRPr lang="en-US"/>
          </a:p>
        </p:txBody>
      </p:sp>
    </p:spTree>
    <p:extLst>
      <p:ext uri="{BB962C8B-B14F-4D97-AF65-F5344CB8AC3E}">
        <p14:creationId xmlns:p14="http://schemas.microsoft.com/office/powerpoint/2010/main" val="227083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latin typeface="Arial" panose="020B0604020202020204" pitchFamily="34" charset="0"/>
                <a:cs typeface="Arial" panose="020B0604020202020204" pitchFamily="34" charset="0"/>
              </a:rPr>
              <a:t>Il y a des Leos dans toutes les régions constitutionnelles Lions. Cette carte en montre le nombre approximatif de Leo clubs. Les pays aux plus grandes populations de Leos sont la Malaisie, l'Allemagne, l'Italie, l'Inde, le Sri Lanka, les États-Unis, le Brésil, le Bangladesh, le Japon et le Népal. </a:t>
            </a:r>
          </a:p>
        </p:txBody>
      </p:sp>
      <p:sp>
        <p:nvSpPr>
          <p:cNvPr id="4" name="Slide Number Placeholder 3"/>
          <p:cNvSpPr>
            <a:spLocks noGrp="1"/>
          </p:cNvSpPr>
          <p:nvPr>
            <p:ph type="sldNum" sz="quarter" idx="5"/>
          </p:nvPr>
        </p:nvSpPr>
        <p:spPr/>
        <p:txBody>
          <a:bodyPr/>
          <a:lstStyle/>
          <a:p>
            <a:fld id="{65F38A34-01B5-8B47-8788-985DCB17BFD7}" type="slidenum">
              <a:rPr lang="en-US" smtClean="0"/>
              <a:pPr/>
              <a:t>23</a:t>
            </a:fld>
            <a:endParaRPr lang="en-US"/>
          </a:p>
        </p:txBody>
      </p:sp>
    </p:spTree>
    <p:extLst>
      <p:ext uri="{BB962C8B-B14F-4D97-AF65-F5344CB8AC3E}">
        <p14:creationId xmlns:p14="http://schemas.microsoft.com/office/powerpoint/2010/main" val="195758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39317A8B-EF30-4AE5-A826-5CF1EDB86322}" type="slidenum">
              <a:rPr lang="en-US" smtClean="0"/>
              <a:pPr>
                <a:defRPr/>
              </a:pPr>
              <a:t>24</a:t>
            </a:fld>
            <a:endParaRPr lang="fr-FR" dirty="0"/>
          </a:p>
        </p:txBody>
      </p:sp>
    </p:spTree>
    <p:extLst>
      <p:ext uri="{BB962C8B-B14F-4D97-AF65-F5344CB8AC3E}">
        <p14:creationId xmlns:p14="http://schemas.microsoft.com/office/powerpoint/2010/main" val="2972073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39317A8B-EF30-4AE5-A826-5CF1EDB86322}" type="slidenum">
              <a:rPr lang="en-US" smtClean="0"/>
              <a:pPr>
                <a:defRPr/>
              </a:pPr>
              <a:t>29</a:t>
            </a:fld>
            <a:endParaRPr lang="fr-FR" dirty="0"/>
          </a:p>
        </p:txBody>
      </p:sp>
    </p:spTree>
    <p:extLst>
      <p:ext uri="{BB962C8B-B14F-4D97-AF65-F5344CB8AC3E}">
        <p14:creationId xmlns:p14="http://schemas.microsoft.com/office/powerpoint/2010/main" val="10404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fontAlgn="auto" hangingPunct="1">
              <a:spcBef>
                <a:spcPts val="0"/>
              </a:spcBef>
              <a:spcAft>
                <a:spcPts val="0"/>
              </a:spcAft>
              <a:defRPr/>
            </a:pPr>
            <a:r>
              <a:rPr lang="fr-FR" sz="1300" b="1">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300">
                <a:latin typeface="Arial" panose="020B0604020202020204" pitchFamily="34" charset="0"/>
                <a:ea typeface="ＭＳ Ｐゴシック" pitchFamily="34" charset="-128"/>
                <a:cs typeface="Arial" panose="020B0604020202020204" pitchFamily="34" charset="0"/>
              </a:rPr>
              <a:t>Le siège du LCI a conçu ce programme d'orientation et de formation pour les nouveaux conseillers Leo ou pour ceux qui n'ont jamais reçu de formation formelle concernant leur rôle en tant que conseiller. Bien que la formation ne couvre certainement pas tous les aspects du poste de conseiller Leo, elle fournit les outils de base pour en exercer les fonctions.</a:t>
            </a:r>
          </a:p>
          <a:p>
            <a:endParaRPr lang="en-US" sz="1300" dirty="0">
              <a:latin typeface="Arial" panose="020B0604020202020204" pitchFamily="34" charset="0"/>
              <a:cs typeface="Arial" panose="020B0604020202020204" pitchFamily="34" charset="0"/>
            </a:endParaRPr>
          </a:p>
          <a:p>
            <a:pPr defTabSz="972190" eaLnBrk="1" fontAlgn="auto" hangingPunct="1">
              <a:spcBef>
                <a:spcPts val="0"/>
              </a:spcBef>
              <a:spcAft>
                <a:spcPts val="0"/>
              </a:spcAft>
              <a:defRPr/>
            </a:pPr>
            <a:r>
              <a:rPr lang="fr-FR" sz="1300">
                <a:latin typeface="Arial" panose="020B0604020202020204" pitchFamily="34" charset="0"/>
                <a:ea typeface="ＭＳ Ｐゴシック" pitchFamily="34" charset="-128"/>
                <a:cs typeface="Arial" panose="020B0604020202020204" pitchFamily="34" charset="0"/>
              </a:rPr>
              <a:t>Cette formation doit être dispensée sous la direction d'un formateur Lion, tel qu'un président de commission Leo de district ou de district multiple, un conseiller de Leo club expérimenté qui connaisse les ressources et le règlement du LCI, ou un </a:t>
            </a:r>
            <a:r>
              <a:rPr lang="fr-FR" sz="1300">
                <a:solidFill>
                  <a:srgbClr val="FF0000"/>
                </a:solidFill>
                <a:latin typeface="Arial" panose="020B0604020202020204" pitchFamily="34" charset="0"/>
                <a:ea typeface="ＭＳ Ｐゴシック" pitchFamily="34" charset="-128"/>
                <a:cs typeface="Arial" panose="020B0604020202020204" pitchFamily="34" charset="0"/>
              </a:rPr>
              <a:t>instructeur Lions certifié </a:t>
            </a:r>
            <a:r>
              <a:rPr lang="fr-FR" sz="1300">
                <a:latin typeface="Arial" panose="020B0604020202020204" pitchFamily="34" charset="0"/>
                <a:ea typeface="ＭＳ Ｐゴシック" pitchFamily="34" charset="-128"/>
                <a:cs typeface="Arial" panose="020B0604020202020204" pitchFamily="34" charset="0"/>
              </a:rPr>
              <a:t>qui connaisse bien le programme Leo clubs.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pPr/>
              <a:t>30</a:t>
            </a:fld>
            <a:endParaRPr lang="en-US"/>
          </a:p>
        </p:txBody>
      </p:sp>
    </p:spTree>
    <p:extLst>
      <p:ext uri="{BB962C8B-B14F-4D97-AF65-F5344CB8AC3E}">
        <p14:creationId xmlns:p14="http://schemas.microsoft.com/office/powerpoint/2010/main" val="91817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hangingPunct="1">
              <a:spcBef>
                <a:spcPct val="0"/>
              </a:spcBef>
              <a:defRPr/>
            </a:pPr>
            <a:r>
              <a:rPr lang="fr-FR" sz="1300" b="1" dirty="0">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300" dirty="0">
                <a:latin typeface="Arial" panose="020B0604020202020204" pitchFamily="34" charset="0"/>
                <a:ea typeface="ＭＳ Ｐゴシック" pitchFamily="34" charset="-128"/>
                <a:cs typeface="Arial" panose="020B0604020202020204" pitchFamily="34" charset="0"/>
              </a:rPr>
              <a:t>Cette formation est conçue pour que les modules puissent en être présentés tous ensemble ou en tant que modules autonomes. Il est recommandé à l’instructeur d'examiner le contenu de chacune des sections et de déterminer quels modules sont les plus pertinents pour sa région. L’instructeur peut diviser tout module en plusieurs séances de formation ou en programmes de formation distincts. </a:t>
            </a:r>
          </a:p>
          <a:p>
            <a:pPr defTabSz="972190" eaLnBrk="1" hangingPunct="1">
              <a:spcBef>
                <a:spcPct val="0"/>
              </a:spcBef>
              <a:defRPr/>
            </a:pPr>
            <a:endParaRPr lang="en-US" altLang="en-US" dirty="0">
              <a:latin typeface="Arial" panose="020B0604020202020204" pitchFamily="34" charset="0"/>
              <a:ea typeface="ＭＳ Ｐゴシック" pitchFamily="34" charset="-128"/>
              <a:cs typeface="Arial" panose="020B0604020202020204" pitchFamily="34" charset="0"/>
            </a:endParaRPr>
          </a:p>
          <a:p>
            <a:pPr defTabSz="972190" eaLnBrk="1" hangingPunct="1">
              <a:spcBef>
                <a:spcPct val="0"/>
              </a:spcBef>
              <a:defRPr/>
            </a:pPr>
            <a:r>
              <a:rPr lang="fr-FR" sz="1300" dirty="0">
                <a:solidFill>
                  <a:srgbClr val="FF0000"/>
                </a:solidFill>
                <a:latin typeface="Arial" panose="020B0604020202020204" pitchFamily="34" charset="0"/>
                <a:ea typeface="ＭＳ Ｐゴシック" pitchFamily="34" charset="-128"/>
                <a:cs typeface="Arial" panose="020B0604020202020204" pitchFamily="34" charset="0"/>
              </a:rPr>
              <a:t>Chaque module se termine par une suggestion d'activité de réflexion ou de discussion. Les activités de réflexion/discussion peuvent prendre plusieurs formes :</a:t>
            </a:r>
          </a:p>
          <a:p>
            <a:pPr marL="182286" indent="-182286" defTabSz="972190" eaLnBrk="1" hangingPunct="1">
              <a:spcBef>
                <a:spcPct val="0"/>
              </a:spcBef>
              <a:buFont typeface="Arial" panose="020B0604020202020204" pitchFamily="34" charset="0"/>
              <a:buChar char="•"/>
              <a:defRPr/>
            </a:pPr>
            <a:r>
              <a:rPr lang="fr-FR" sz="1300" dirty="0">
                <a:solidFill>
                  <a:srgbClr val="FF0000"/>
                </a:solidFill>
                <a:latin typeface="Arial" panose="020B0604020202020204" pitchFamily="34" charset="0"/>
                <a:ea typeface="ＭＳ Ｐゴシック" pitchFamily="34" charset="-128"/>
                <a:cs typeface="Arial" panose="020B0604020202020204" pitchFamily="34" charset="0"/>
              </a:rPr>
              <a:t>Réflexion individuelle : encourager les participants à formuler leur réponse de manière indépendante</a:t>
            </a:r>
          </a:p>
          <a:p>
            <a:pPr marL="182286" indent="-182286" defTabSz="972190" eaLnBrk="1" hangingPunct="1">
              <a:spcBef>
                <a:spcPct val="0"/>
              </a:spcBef>
              <a:buFont typeface="Arial" panose="020B0604020202020204" pitchFamily="34" charset="0"/>
              <a:buChar char="•"/>
              <a:defRPr/>
            </a:pPr>
            <a:r>
              <a:rPr lang="fr-FR" dirty="0">
                <a:solidFill>
                  <a:srgbClr val="FF0000"/>
                </a:solidFill>
                <a:latin typeface="Arial" panose="020B0604020202020204" pitchFamily="34" charset="0"/>
                <a:ea typeface="ＭＳ Ｐゴシック" pitchFamily="34" charset="-128"/>
                <a:cs typeface="Arial" panose="020B0604020202020204" pitchFamily="34" charset="0"/>
              </a:rPr>
              <a:t>Discussion de groupe : utiliser un tableau-papier pour saisir les réponses</a:t>
            </a:r>
          </a:p>
          <a:p>
            <a:pPr marL="182286" indent="-182286" defTabSz="972190" eaLnBrk="1" hangingPunct="1">
              <a:spcBef>
                <a:spcPct val="0"/>
              </a:spcBef>
              <a:buFont typeface="Arial" panose="020B0604020202020204" pitchFamily="34" charset="0"/>
              <a:buChar char="•"/>
              <a:defRPr/>
            </a:pPr>
            <a:r>
              <a:rPr lang="fr-FR" sz="1300" dirty="0">
                <a:solidFill>
                  <a:srgbClr val="FF0000"/>
                </a:solidFill>
                <a:latin typeface="Arial" panose="020B0604020202020204" pitchFamily="34" charset="0"/>
                <a:ea typeface="ＭＳ Ｐゴシック" pitchFamily="34" charset="-128"/>
                <a:cs typeface="Arial" panose="020B0604020202020204" pitchFamily="34" charset="0"/>
              </a:rPr>
              <a:t>Discussions en sous-groupes : allouer du temps supplémentaire aux sous-groupes pour qu’ils discutent d'abord, puis fassent rapport de leurs idées au reste du groupe</a:t>
            </a:r>
          </a:p>
          <a:p>
            <a:pPr defTabSz="972190" eaLnBrk="1" hangingPunct="1">
              <a:spcBef>
                <a:spcPct val="0"/>
              </a:spcBef>
              <a:defRPr/>
            </a:pPr>
            <a:endParaRPr lang="en-US" altLang="en-US" dirty="0">
              <a:latin typeface="Arial" panose="020B0604020202020204" pitchFamily="34" charset="0"/>
              <a:ea typeface="ＭＳ Ｐゴシック" pitchFamily="34" charset="-128"/>
              <a:cs typeface="Arial" panose="020B0604020202020204" pitchFamily="34" charset="0"/>
            </a:endParaRPr>
          </a:p>
          <a:p>
            <a:pPr defTabSz="972190" eaLnBrk="1" hangingPunct="1">
              <a:spcBef>
                <a:spcPct val="0"/>
              </a:spcBef>
              <a:defRPr/>
            </a:pPr>
            <a:r>
              <a:rPr lang="fr-FR" sz="1300" dirty="0">
                <a:solidFill>
                  <a:srgbClr val="FF0000"/>
                </a:solidFill>
                <a:latin typeface="Arial" panose="020B0604020202020204" pitchFamily="34" charset="0"/>
                <a:ea typeface="ＭＳ Ｐゴシック" pitchFamily="34" charset="-128"/>
                <a:cs typeface="Arial" panose="020B0604020202020204" pitchFamily="34" charset="0"/>
              </a:rPr>
              <a:t>Veuillez utiliser les estimations suivantes comme guide lors de la planification de la formation (temps d'activité basés sur une réflexion individuelle ou une discussion de groupe) :</a:t>
            </a:r>
          </a:p>
          <a:p>
            <a:pPr defTabSz="972190" eaLnBrk="1" hangingPunct="1">
              <a:spcBef>
                <a:spcPct val="0"/>
              </a:spcBef>
              <a:defRPr/>
            </a:pPr>
            <a:endParaRPr lang="en-US" altLang="en-US"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pPr/>
              <a:t>31</a:t>
            </a:fld>
            <a:endParaRPr lang="en-US"/>
          </a:p>
        </p:txBody>
      </p:sp>
    </p:spTree>
    <p:extLst>
      <p:ext uri="{BB962C8B-B14F-4D97-AF65-F5344CB8AC3E}">
        <p14:creationId xmlns:p14="http://schemas.microsoft.com/office/powerpoint/2010/main" val="301811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latin typeface="+mn-lt"/>
              </a:rPr>
              <a:t>Note à l’instructeur : Pour l'activité facultative de récapitulation du module 1, demandez aux participants de consacrer 5 minutes à un ‘remue-méninges’ sur  à diverses activités qu'un Lions club peut faire avec un Leo club pour en accueillir les membres dans la famille Lions.  Encouragez-les à partager leurs idées avec le reste du groupe . </a:t>
            </a:r>
          </a:p>
          <a:p>
            <a:endParaRPr lang="en-US" dirty="0">
              <a:solidFill>
                <a:schemeClr val="tx1"/>
              </a:solidFill>
              <a:latin typeface="+mn-lt"/>
            </a:endParaRPr>
          </a:p>
          <a:p>
            <a:pPr defTabSz="972190" eaLnBrk="1" fontAlgn="auto" hangingPunct="1">
              <a:spcBef>
                <a:spcPts val="0"/>
              </a:spcBef>
              <a:spcAft>
                <a:spcPts val="0"/>
              </a:spcAft>
              <a:defRPr/>
            </a:pPr>
            <a:r>
              <a:rPr lang="fr-FR">
                <a:solidFill>
                  <a:schemeClr val="tx1"/>
                </a:solidFill>
                <a:latin typeface="+mn-lt"/>
              </a:rPr>
              <a:t>Exemples : Un nouveau club peut lancer une invitation à une collation, participer à un projet de service engageant ou nommer un représentant Leo au conseil d'administration du Lions club. Un club établi peut inviter des Leos aux réunions du Lions club, créer des objectifs communs pour l'exercice fiscal ou planifier un projet de service commun.</a:t>
            </a:r>
          </a:p>
          <a:p>
            <a:endParaRPr lang="en-US" dirty="0">
              <a:solidFill>
                <a:schemeClr val="tx1"/>
              </a:solidFill>
              <a:latin typeface="+mn-lt"/>
            </a:endParaRPr>
          </a:p>
          <a:p>
            <a:endParaRPr lang="en-US" dirty="0">
              <a:solidFill>
                <a:schemeClr val="tx1"/>
              </a:solidFill>
              <a:latin typeface="+mn-lt"/>
            </a:endParaRPr>
          </a:p>
          <a:p>
            <a:pPr defTabSz="972190" eaLnBrk="1" fontAlgn="auto" hangingPunct="1">
              <a:spcBef>
                <a:spcPts val="0"/>
              </a:spcBef>
              <a:spcAft>
                <a:spcPts val="0"/>
              </a:spcAft>
              <a:defRPr/>
            </a:pPr>
            <a:r>
              <a:rPr lang="fr-FR">
                <a:solidFill>
                  <a:schemeClr val="tx1"/>
                </a:solidFill>
                <a:latin typeface="+mn-lt"/>
              </a:rPr>
              <a:t>Durée estimée : 15 minutes</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65F38A34-01B5-8B47-8788-985DCB17BFD7}" type="slidenum">
              <a:rPr lang="en-US" smtClean="0"/>
              <a:pPr/>
              <a:t>32</a:t>
            </a:fld>
            <a:endParaRPr lang="en-US"/>
          </a:p>
        </p:txBody>
      </p:sp>
    </p:spTree>
    <p:extLst>
      <p:ext uri="{BB962C8B-B14F-4D97-AF65-F5344CB8AC3E}">
        <p14:creationId xmlns:p14="http://schemas.microsoft.com/office/powerpoint/2010/main" val="164513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fr-FR" sz="1300" dirty="0">
                <a:latin typeface="Arial" panose="020B0604020202020204" pitchFamily="34" charset="0"/>
                <a:ea typeface="ＭＳ Ｐゴシック" pitchFamily="34" charset="-128"/>
                <a:cs typeface="Arial" panose="020B0604020202020204" pitchFamily="34" charset="0"/>
              </a:rPr>
              <a:t>Ce programme n'a cessé de gagner en puissance au cours de sa soixantaine d’années d'existence. </a:t>
            </a:r>
          </a:p>
          <a:p>
            <a:pPr marL="364571" indent="-364571">
              <a:lnSpc>
                <a:spcPct val="107000"/>
              </a:lnSpc>
              <a:spcBef>
                <a:spcPts val="0"/>
              </a:spcBef>
              <a:spcAft>
                <a:spcPts val="0"/>
              </a:spcAft>
              <a:buFont typeface="Symbol" panose="05050102010706020507" pitchFamily="18" charset="2"/>
              <a:buChar char=""/>
            </a:pPr>
            <a:r>
              <a:rPr lang="fr-FR" sz="1300" dirty="0">
                <a:latin typeface="Arial" panose="020B0604020202020204" pitchFamily="34" charset="0"/>
                <a:ea typeface="ＭＳ Ｐゴシック" pitchFamily="34" charset="-128"/>
                <a:cs typeface="Arial" panose="020B0604020202020204" pitchFamily="34" charset="0"/>
              </a:rPr>
              <a:t>1957 – Le premier Leo club est fondé à </a:t>
            </a:r>
            <a:r>
              <a:rPr lang="fr-FR" sz="1300" dirty="0" err="1">
                <a:latin typeface="Arial" panose="020B0604020202020204" pitchFamily="34" charset="0"/>
                <a:ea typeface="ＭＳ Ｐゴシック" pitchFamily="34" charset="-128"/>
                <a:cs typeface="Arial" panose="020B0604020202020204" pitchFamily="34" charset="0"/>
              </a:rPr>
              <a:t>Abington</a:t>
            </a:r>
            <a:r>
              <a:rPr lang="fr-FR" sz="1300" dirty="0">
                <a:latin typeface="Arial" panose="020B0604020202020204" pitchFamily="34" charset="0"/>
                <a:ea typeface="ＭＳ Ｐゴシック" pitchFamily="34" charset="-128"/>
                <a:cs typeface="Arial" panose="020B0604020202020204" pitchFamily="34" charset="0"/>
              </a:rPr>
              <a:t>, Pennsylvanie, États-Unis par le </a:t>
            </a:r>
            <a:r>
              <a:rPr lang="fr-FR" sz="1300" dirty="0" err="1">
                <a:latin typeface="Arial" panose="020B0604020202020204" pitchFamily="34" charset="0"/>
                <a:ea typeface="ＭＳ Ｐゴシック" pitchFamily="34" charset="-128"/>
                <a:cs typeface="Arial" panose="020B0604020202020204" pitchFamily="34" charset="0"/>
              </a:rPr>
              <a:t>Glenside</a:t>
            </a:r>
            <a:r>
              <a:rPr lang="fr-FR" sz="1300" dirty="0">
                <a:latin typeface="Arial" panose="020B0604020202020204" pitchFamily="34" charset="0"/>
                <a:ea typeface="ＭＳ Ｐゴシック" pitchFamily="34" charset="-128"/>
                <a:cs typeface="Arial" panose="020B0604020202020204" pitchFamily="34" charset="0"/>
              </a:rPr>
              <a:t> Lions Club. L'entraîneur de baseball d’un lycée local et Lion Jim Graver fonde le premier club le 5 décembre avec trente-cinq lycéens de sexe masculin. Le club base son acronyme sur la devise « Leadership, </a:t>
            </a:r>
            <a:r>
              <a:rPr lang="fr-FR" sz="1300" dirty="0" err="1">
                <a:latin typeface="Arial" panose="020B0604020202020204" pitchFamily="34" charset="0"/>
                <a:ea typeface="ＭＳ Ｐゴシック" pitchFamily="34" charset="-128"/>
                <a:cs typeface="Arial" panose="020B0604020202020204" pitchFamily="34" charset="0"/>
              </a:rPr>
              <a:t>Equality</a:t>
            </a:r>
            <a:r>
              <a:rPr lang="fr-FR" sz="1300" dirty="0">
                <a:latin typeface="Arial" panose="020B0604020202020204" pitchFamily="34" charset="0"/>
                <a:ea typeface="ＭＳ Ｐゴシック" pitchFamily="34" charset="-128"/>
                <a:cs typeface="Arial" panose="020B0604020202020204" pitchFamily="34" charset="0"/>
              </a:rPr>
              <a:t> and Opportunity », puis choisit les couleurs du lycée, marron et or, comme couleurs du club. « </a:t>
            </a:r>
            <a:r>
              <a:rPr lang="fr-FR" sz="1300" dirty="0" err="1">
                <a:latin typeface="Arial" panose="020B0604020202020204" pitchFamily="34" charset="0"/>
                <a:ea typeface="ＭＳ Ｐゴシック" pitchFamily="34" charset="-128"/>
                <a:cs typeface="Arial" panose="020B0604020202020204" pitchFamily="34" charset="0"/>
              </a:rPr>
              <a:t>Egalité</a:t>
            </a:r>
            <a:r>
              <a:rPr lang="fr-FR" sz="1300" dirty="0">
                <a:latin typeface="Arial" panose="020B0604020202020204" pitchFamily="34" charset="0"/>
                <a:ea typeface="ＭＳ Ｐゴシック" pitchFamily="34" charset="-128"/>
                <a:cs typeface="Arial" panose="020B0604020202020204" pitchFamily="34" charset="0"/>
              </a:rPr>
              <a:t> » a par la suite été remplacé par « Expérience ». </a:t>
            </a:r>
          </a:p>
          <a:p>
            <a:pPr marL="364571" indent="-364571">
              <a:lnSpc>
                <a:spcPct val="107000"/>
              </a:lnSpc>
              <a:spcBef>
                <a:spcPts val="0"/>
              </a:spcBef>
              <a:spcAft>
                <a:spcPts val="0"/>
              </a:spcAft>
              <a:buFont typeface="Symbol" panose="05050102010706020507" pitchFamily="18" charset="2"/>
              <a:buChar char=""/>
            </a:pPr>
            <a:r>
              <a:rPr lang="fr-FR" sz="1300" dirty="0">
                <a:latin typeface="Arial" panose="020B0604020202020204" pitchFamily="34" charset="0"/>
                <a:ea typeface="ＭＳ Ｐゴシック" pitchFamily="34" charset="-128"/>
                <a:cs typeface="Arial" panose="020B0604020202020204" pitchFamily="34" charset="0"/>
              </a:rPr>
              <a:t>1964 – Le programme des Leo clubs devient un projet officiel de district et commence à s’étendre en Pennsylvanie et dans divers autres états.</a:t>
            </a:r>
          </a:p>
          <a:p>
            <a:pPr marL="364571" indent="-364571">
              <a:lnSpc>
                <a:spcPct val="107000"/>
              </a:lnSpc>
              <a:spcBef>
                <a:spcPts val="0"/>
              </a:spcBef>
              <a:spcAft>
                <a:spcPts val="851"/>
              </a:spcAft>
              <a:buFont typeface="Symbol" panose="05050102010706020507" pitchFamily="18" charset="2"/>
              <a:buChar char=""/>
            </a:pPr>
            <a:r>
              <a:rPr lang="fr-FR" sz="1300" dirty="0">
                <a:latin typeface="Arial" panose="020B0604020202020204" pitchFamily="34" charset="0"/>
                <a:ea typeface="ＭＳ Ｐゴシック" pitchFamily="34" charset="-128"/>
                <a:cs typeface="Arial" panose="020B0604020202020204" pitchFamily="34" charset="0"/>
              </a:rPr>
              <a:t>1967 – En octobre, le conseil d'administration du Lions Clubs International l'adopte comme programme officiel de l'association. </a:t>
            </a:r>
          </a:p>
          <a:p>
            <a:endParaRPr lang="en-US" dirty="0"/>
          </a:p>
        </p:txBody>
      </p:sp>
    </p:spTree>
    <p:extLst>
      <p:ext uri="{BB962C8B-B14F-4D97-AF65-F5344CB8AC3E}">
        <p14:creationId xmlns:p14="http://schemas.microsoft.com/office/powerpoint/2010/main" val="29086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eaLnBrk="1" hangingPunct="1">
              <a:lnSpc>
                <a:spcPct val="107000"/>
              </a:lnSpc>
              <a:spcBef>
                <a:spcPts val="0"/>
              </a:spcBef>
              <a:spcAft>
                <a:spcPts val="0"/>
              </a:spcAft>
            </a:pPr>
            <a:r>
              <a:rPr lang="fr-FR" sz="1300">
                <a:latin typeface="Arial" panose="020B0604020202020204" pitchFamily="34" charset="0"/>
                <a:ea typeface="ＭＳ Ｐゴシック" pitchFamily="34" charset="-128"/>
                <a:cs typeface="Arial" panose="020B0604020202020204" pitchFamily="34" charset="0"/>
              </a:rPr>
              <a:t>Historique plus récent </a:t>
            </a:r>
          </a:p>
          <a:p>
            <a:pPr marL="364571" indent="-364571" defTabSz="972190" eaLnBrk="1" hangingPunct="1">
              <a:lnSpc>
                <a:spcPct val="107000"/>
              </a:lnSpc>
              <a:spcBef>
                <a:spcPts val="0"/>
              </a:spcBef>
              <a:spcAft>
                <a:spcPts val="0"/>
              </a:spcAft>
              <a:buFont typeface="Symbol" panose="05050102010706020507" pitchFamily="18" charset="2"/>
              <a:buChar char=""/>
            </a:pPr>
            <a:r>
              <a:rPr lang="fr-FR" sz="1300">
                <a:latin typeface="Arial"/>
                <a:ea typeface="ＭＳ Ｐゴシック"/>
                <a:cs typeface="Arial"/>
              </a:rPr>
              <a:t>2008 - Deux filières distinctes Leo sont créées : Alpha et Omega.</a:t>
            </a:r>
          </a:p>
          <a:p>
            <a:pPr marL="364571" indent="-364571">
              <a:lnSpc>
                <a:spcPct val="107000"/>
              </a:lnSpc>
              <a:buFont typeface="Symbol" panose="05050102010706020507" pitchFamily="18" charset="2"/>
              <a:buChar char=""/>
            </a:pPr>
            <a:r>
              <a:rPr lang="fr-FR" sz="1300">
                <a:latin typeface="Arial"/>
                <a:ea typeface="ＭＳ Ｐゴシック"/>
                <a:cs typeface="Arial"/>
              </a:rPr>
              <a:t>2009 – Le comité consultatif des Leo clubs est créé en tant que conseil consultatif international, avec 32 représentants Leos et Lions de chacune des régions constitutionnelles </a:t>
            </a:r>
            <a:r>
              <a:rPr lang="fr-FR">
                <a:latin typeface="Arial"/>
                <a:ea typeface="ＭＳ Ｐゴシック"/>
                <a:cs typeface="Arial"/>
              </a:rPr>
              <a:t>et </a:t>
            </a:r>
            <a:r>
              <a:rPr lang="fr-FR"/>
              <a:t>instauration de classes d’âge : Los Alpha (12 -18 ans) et Omega (18-30 ans).</a:t>
            </a:r>
          </a:p>
          <a:p>
            <a:pPr marL="364571" indent="-364571" defTabSz="972190" eaLnBrk="1" hangingPunct="1">
              <a:lnSpc>
                <a:spcPct val="107000"/>
              </a:lnSpc>
              <a:spcBef>
                <a:spcPts val="0"/>
              </a:spcBef>
              <a:spcAft>
                <a:spcPts val="0"/>
              </a:spcAft>
              <a:buFont typeface="Symbol" panose="05050102010706020507" pitchFamily="18" charset="2"/>
              <a:buChar char=""/>
            </a:pPr>
            <a:r>
              <a:rPr lang="fr-FR" sz="1300">
                <a:latin typeface="Arial" panose="020B0604020202020204" pitchFamily="34" charset="0"/>
                <a:ea typeface="ＭＳ Ｐゴシック" pitchFamily="34" charset="-128"/>
                <a:cs typeface="Arial" panose="020B0604020202020204" pitchFamily="34" charset="0"/>
              </a:rPr>
              <a:t>2018 – Deux agents de liaison Leo-Lion sont nommés au Conseil d'administration Lions, faisant office de premiers représentants nommés par les jeunes.</a:t>
            </a:r>
          </a:p>
          <a:p>
            <a:pPr marL="364571" indent="-364571" defTabSz="972190" eaLnBrk="1" hangingPunct="1">
              <a:lnSpc>
                <a:spcPct val="107000"/>
              </a:lnSpc>
              <a:spcBef>
                <a:spcPts val="0"/>
              </a:spcBef>
              <a:spcAft>
                <a:spcPts val="851"/>
              </a:spcAft>
              <a:buFont typeface="Symbol" panose="05050102010706020507" pitchFamily="18" charset="2"/>
              <a:buChar char=""/>
            </a:pPr>
            <a:r>
              <a:rPr lang="fr-FR" sz="1300">
                <a:latin typeface="Arial" panose="020B0604020202020204" pitchFamily="34" charset="0"/>
                <a:ea typeface="ＭＳ Ｐゴシック" pitchFamily="34" charset="-128"/>
                <a:cs typeface="Arial" panose="020B0604020202020204" pitchFamily="34" charset="0"/>
              </a:rPr>
              <a:t>2019 – Le programme Leo Club est présent dans 150 pays.</a:t>
            </a:r>
          </a:p>
          <a:p>
            <a:endParaRPr lang="en-US" dirty="0"/>
          </a:p>
        </p:txBody>
      </p:sp>
    </p:spTree>
    <p:extLst>
      <p:ext uri="{BB962C8B-B14F-4D97-AF65-F5344CB8AC3E}">
        <p14:creationId xmlns:p14="http://schemas.microsoft.com/office/powerpoint/2010/main" val="278900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rPr>
              <a:t>L'objectif du Leo club est d’offrir des activités de service formatrices favorisant le leadership et l'expérience pour les jeunes de la collectivité.</a:t>
            </a:r>
          </a:p>
          <a:p>
            <a:pPr marL="182286" indent="-182286">
              <a:buFont typeface="Arial" panose="020B0604020202020204" pitchFamily="34" charset="0"/>
              <a:buChar char="•"/>
            </a:pPr>
            <a:r>
              <a:rPr lang="fr-FR">
                <a:solidFill>
                  <a:schemeClr val="tx1"/>
                </a:solidFill>
              </a:rPr>
              <a:t>Leadership </a:t>
            </a:r>
            <a:br>
              <a:rPr lang="fr-FR">
                <a:solidFill>
                  <a:schemeClr val="tx1"/>
                </a:solidFill>
              </a:rPr>
            </a:br>
            <a:r>
              <a:rPr lang="fr-FR">
                <a:solidFill>
                  <a:schemeClr val="tx1"/>
                </a:solidFill>
              </a:rPr>
              <a:t>Les Leos acquièrent des compétences en gestion de projet, de temps et d’équipe.</a:t>
            </a:r>
          </a:p>
          <a:p>
            <a:pPr marL="182286" indent="-182286">
              <a:buFont typeface="Arial" panose="020B0604020202020204" pitchFamily="34" charset="0"/>
              <a:buChar char="•"/>
            </a:pPr>
            <a:r>
              <a:rPr lang="fr-FR">
                <a:solidFill>
                  <a:schemeClr val="tx1"/>
                </a:solidFill>
              </a:rPr>
              <a:t>Expérience </a:t>
            </a:r>
            <a:br>
              <a:rPr lang="fr-FR">
                <a:solidFill>
                  <a:schemeClr val="tx1"/>
                </a:solidFill>
              </a:rPr>
            </a:br>
            <a:r>
              <a:rPr lang="fr-FR">
                <a:solidFill>
                  <a:schemeClr val="tx1"/>
                </a:solidFill>
              </a:rPr>
              <a:t>Les Leos découvrent l’impact positif du travail d’équipe et de la coopération sur la collectivité locale.</a:t>
            </a:r>
          </a:p>
          <a:p>
            <a:pPr marL="182286" indent="-182286">
              <a:buFont typeface="Arial" panose="020B0604020202020204" pitchFamily="34" charset="0"/>
              <a:buChar char="•"/>
            </a:pPr>
            <a:r>
              <a:rPr lang="fr-FR">
                <a:solidFill>
                  <a:schemeClr val="tx1"/>
                </a:solidFill>
              </a:rPr>
              <a:t>Opportunité </a:t>
            </a:r>
            <a:br>
              <a:rPr lang="fr-FR">
                <a:solidFill>
                  <a:schemeClr val="tx1"/>
                </a:solidFill>
              </a:rPr>
            </a:br>
            <a:r>
              <a:rPr lang="fr-FR">
                <a:solidFill>
                  <a:schemeClr val="tx1"/>
                </a:solidFill>
              </a:rPr>
              <a:t>Les Leos nouent des liens pour la vie et peuvent constater les effets de leur service de proximité.</a:t>
            </a:r>
          </a:p>
        </p:txBody>
      </p:sp>
      <p:sp>
        <p:nvSpPr>
          <p:cNvPr id="4" name="Slide Number Placeholder 3"/>
          <p:cNvSpPr>
            <a:spLocks noGrp="1"/>
          </p:cNvSpPr>
          <p:nvPr>
            <p:ph type="sldNum" sz="quarter" idx="5"/>
          </p:nvPr>
        </p:nvSpPr>
        <p:spPr/>
        <p:txBody>
          <a:bodyPr/>
          <a:lstStyle/>
          <a:p>
            <a:fld id="{65F38A34-01B5-8B47-8788-985DCB17BFD7}" type="slidenum">
              <a:rPr lang="en-US" smtClean="0"/>
              <a:pPr/>
              <a:t>6</a:t>
            </a:fld>
            <a:endParaRPr lang="en-US"/>
          </a:p>
        </p:txBody>
      </p:sp>
    </p:spTree>
    <p:extLst>
      <p:ext uri="{BB962C8B-B14F-4D97-AF65-F5344CB8AC3E}">
        <p14:creationId xmlns:p14="http://schemas.microsoft.com/office/powerpoint/2010/main" val="250607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300">
                <a:solidFill>
                  <a:srgbClr val="55565A"/>
                </a:solidFill>
                <a:cs typeface="Arial" charset="0"/>
              </a:rPr>
              <a:t>Les Leo clubs sont conçus comme programme de développement pour la jeunesse. Il adhère aux objectifs suivants pour faire grandir la communauté des plus jeunes membres de notre organisation. Tels qu’indiqués dans le règlement du conseil d'administration du Lions International, chapitre XXII, les objectifs en sont les suivants.  </a:t>
            </a:r>
          </a:p>
        </p:txBody>
      </p:sp>
      <p:sp>
        <p:nvSpPr>
          <p:cNvPr id="4" name="Slide Number Placeholder 3"/>
          <p:cNvSpPr>
            <a:spLocks noGrp="1"/>
          </p:cNvSpPr>
          <p:nvPr>
            <p:ph type="sldNum" sz="quarter" idx="5"/>
          </p:nvPr>
        </p:nvSpPr>
        <p:spPr/>
        <p:txBody>
          <a:bodyPr/>
          <a:lstStyle/>
          <a:p>
            <a:fld id="{65F38A34-01B5-8B47-8788-985DCB17BFD7}" type="slidenum">
              <a:rPr lang="en-US" smtClean="0"/>
              <a:pPr/>
              <a:t>7</a:t>
            </a:fld>
            <a:endParaRPr lang="en-US"/>
          </a:p>
        </p:txBody>
      </p:sp>
    </p:spTree>
    <p:extLst>
      <p:ext uri="{BB962C8B-B14F-4D97-AF65-F5344CB8AC3E}">
        <p14:creationId xmlns:p14="http://schemas.microsoft.com/office/powerpoint/2010/main" val="279148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r-FR" sz="1300" dirty="0">
                <a:latin typeface="Arial" panose="020B0604020202020204" pitchFamily="34" charset="0"/>
                <a:ea typeface="Arial" charset="0"/>
                <a:cs typeface="Arial" panose="020B0604020202020204" pitchFamily="34" charset="0"/>
              </a:rPr>
              <a:t>Qu’est-ce qui fait l’importance des Leo Clubs ? Le service donne aux jeunes des possibilités de développement personnel et professionnel, et d’action en faveur de la collectivité. Les Lions acquièrent ainsi des compétences précieuses en matière de mentorat tout en s’adjoignant un nouveau segment de la collectivité. Lions et </a:t>
            </a:r>
            <a:r>
              <a:rPr lang="fr-FR" sz="1300" dirty="0" err="1">
                <a:latin typeface="Arial" panose="020B0604020202020204" pitchFamily="34" charset="0"/>
                <a:ea typeface="Arial" charset="0"/>
                <a:cs typeface="Arial" panose="020B0604020202020204" pitchFamily="34" charset="0"/>
              </a:rPr>
              <a:t>Leos</a:t>
            </a:r>
            <a:r>
              <a:rPr lang="fr-FR" sz="1300" dirty="0">
                <a:latin typeface="Arial" panose="020B0604020202020204" pitchFamily="34" charset="0"/>
                <a:ea typeface="Arial" charset="0"/>
                <a:cs typeface="Arial" panose="020B0604020202020204" pitchFamily="34" charset="0"/>
              </a:rPr>
              <a:t> forment donc une même famille, en partenariat dans le service. </a:t>
            </a:r>
          </a:p>
        </p:txBody>
      </p:sp>
      <p:sp>
        <p:nvSpPr>
          <p:cNvPr id="4" name="Slide Number Placeholder 3"/>
          <p:cNvSpPr>
            <a:spLocks noGrp="1"/>
          </p:cNvSpPr>
          <p:nvPr>
            <p:ph type="sldNum" sz="quarter" idx="5"/>
          </p:nvPr>
        </p:nvSpPr>
        <p:spPr/>
        <p:txBody>
          <a:bodyPr/>
          <a:lstStyle/>
          <a:p>
            <a:fld id="{65F38A34-01B5-8B47-8788-985DCB17BFD7}" type="slidenum">
              <a:rPr lang="en-US" smtClean="0"/>
              <a:pPr/>
              <a:t>8</a:t>
            </a:fld>
            <a:endParaRPr lang="en-US"/>
          </a:p>
        </p:txBody>
      </p:sp>
    </p:spTree>
    <p:extLst>
      <p:ext uri="{BB962C8B-B14F-4D97-AF65-F5344CB8AC3E}">
        <p14:creationId xmlns:p14="http://schemas.microsoft.com/office/powerpoint/2010/main" val="169043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D295DACD-E904-4534-83E2-8A976F4BC319}" type="slidenum">
              <a:rPr lang="en-US" altLang="en-US" sz="1300"/>
              <a:pPr/>
              <a:t>9</a:t>
            </a:fld>
            <a:endParaRPr lang="fr-FR" altLang="en-US" sz="1300"/>
          </a:p>
        </p:txBody>
      </p:sp>
    </p:spTree>
    <p:extLst>
      <p:ext uri="{BB962C8B-B14F-4D97-AF65-F5344CB8AC3E}">
        <p14:creationId xmlns:p14="http://schemas.microsoft.com/office/powerpoint/2010/main" val="113268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defRPr/>
            </a:pPr>
            <a:r>
              <a:rPr lang="en-US" kern="0" dirty="0">
                <a:solidFill>
                  <a:srgbClr val="81827C"/>
                </a:solidFill>
              </a:rPr>
              <a:t>Le développement positif des jeunes se base sur ce qui est maintenant connu comme les « 5 C ». Compétence, confiance (en soi), connexion, caractère et compassion (Lerner et al. 2005)</a:t>
            </a:r>
          </a:p>
          <a:p>
            <a:pPr>
              <a:spcBef>
                <a:spcPts val="638"/>
              </a:spcBef>
              <a:defRPr/>
            </a:pPr>
            <a:endParaRPr lang="fr-FR" kern="0" dirty="0">
              <a:solidFill>
                <a:srgbClr val="81827C"/>
              </a:solidFill>
            </a:endParaRPr>
          </a:p>
          <a:p>
            <a:pPr marL="243048" indent="-243048">
              <a:spcBef>
                <a:spcPts val="638"/>
              </a:spcBef>
              <a:buFont typeface="+mj-lt"/>
              <a:buAutoNum type="arabicPeriod"/>
              <a:defRPr/>
            </a:pPr>
            <a:r>
              <a:rPr lang="en-US" b="1" kern="0" dirty="0">
                <a:solidFill>
                  <a:srgbClr val="81827C"/>
                </a:solidFill>
              </a:rPr>
              <a:t>Compétence :  </a:t>
            </a:r>
            <a:r>
              <a:rPr lang="en-US" kern="0" dirty="0">
                <a:solidFill>
                  <a:srgbClr val="81827C"/>
                </a:solidFill>
              </a:rPr>
              <a:t>Perception favorable des actions d'une personne d'un point de vue social, scolaire, cognitif, santé et professionnel.</a:t>
            </a:r>
          </a:p>
          <a:p>
            <a:pPr marL="243048" indent="-243048">
              <a:spcBef>
                <a:spcPts val="638"/>
              </a:spcBef>
              <a:buFont typeface="+mj-lt"/>
              <a:buAutoNum type="arabicPeriod"/>
              <a:defRPr/>
            </a:pPr>
            <a:r>
              <a:rPr lang="en-US" b="1" kern="0" dirty="0">
                <a:solidFill>
                  <a:srgbClr val="81827C"/>
                </a:solidFill>
              </a:rPr>
              <a:t>Confiance (en soi) :  </a:t>
            </a:r>
            <a:r>
              <a:rPr lang="en-US" kern="0" dirty="0">
                <a:solidFill>
                  <a:srgbClr val="81827C"/>
                </a:solidFill>
              </a:rPr>
              <a:t>Sentiment intérieur généralement positif d'amour-propre et d'autoefficacité.</a:t>
            </a:r>
          </a:p>
          <a:p>
            <a:pPr marL="243048" indent="-243048">
              <a:spcBef>
                <a:spcPts val="638"/>
              </a:spcBef>
              <a:buFont typeface="+mj-lt"/>
              <a:buAutoNum type="arabicPeriod"/>
              <a:defRPr/>
            </a:pPr>
            <a:r>
              <a:rPr lang="en-US" b="1" kern="0" dirty="0">
                <a:solidFill>
                  <a:srgbClr val="81827C"/>
                </a:solidFill>
              </a:rPr>
              <a:t>Connexion :  </a:t>
            </a:r>
            <a:r>
              <a:rPr lang="en-US" kern="0" dirty="0">
                <a:solidFill>
                  <a:srgbClr val="81827C"/>
                </a:solidFill>
              </a:rPr>
              <a:t>Liens positifs avec les personnes et les institutions qui se reflètent dans les échanges entre l'individu et ses pairs, sa famille, son milieu éducatif et sa communauté.</a:t>
            </a:r>
          </a:p>
          <a:p>
            <a:pPr marL="243048" indent="-243048">
              <a:spcBef>
                <a:spcPts val="638"/>
              </a:spcBef>
              <a:buFont typeface="+mj-lt"/>
              <a:buAutoNum type="arabicPeriod"/>
              <a:defRPr/>
            </a:pPr>
            <a:r>
              <a:rPr lang="en-US" b="1" kern="0" dirty="0">
                <a:solidFill>
                  <a:srgbClr val="81827C"/>
                </a:solidFill>
              </a:rPr>
              <a:t>Caractère :  </a:t>
            </a:r>
            <a:r>
              <a:rPr lang="en-US" kern="0" dirty="0">
                <a:solidFill>
                  <a:srgbClr val="81827C"/>
                </a:solidFill>
              </a:rPr>
              <a:t>Le respect des normes sociétales et culturelles, la maîtrise des normes de comportements appropriés, le sens du bien et du mal et l'intégrité.</a:t>
            </a:r>
          </a:p>
          <a:p>
            <a:pPr marL="243048" indent="-243048">
              <a:spcBef>
                <a:spcPts val="638"/>
              </a:spcBef>
              <a:buFont typeface="+mj-lt"/>
              <a:buAutoNum type="arabicPeriod"/>
              <a:defRPr/>
            </a:pPr>
            <a:r>
              <a:rPr lang="en-US" b="1" kern="0" dirty="0">
                <a:solidFill>
                  <a:srgbClr val="81827C"/>
                </a:solidFill>
              </a:rPr>
              <a:t>Compassion :  </a:t>
            </a:r>
            <a:r>
              <a:rPr lang="en-US" kern="0" dirty="0">
                <a:solidFill>
                  <a:srgbClr val="81827C"/>
                </a:solidFill>
              </a:rPr>
              <a:t>Un sentiment d'empathie et de sympathie pour les autres.</a:t>
            </a:r>
          </a:p>
          <a:p>
            <a:pPr>
              <a:spcBef>
                <a:spcPts val="638"/>
              </a:spcBef>
              <a:defRPr/>
            </a:pPr>
            <a:endParaRPr lang="fr-FR" kern="0" dirty="0">
              <a:solidFill>
                <a:srgbClr val="81827C"/>
              </a:solidFill>
            </a:endParaRPr>
          </a:p>
          <a:p>
            <a:pPr>
              <a:spcBef>
                <a:spcPts val="638"/>
              </a:spcBef>
              <a:defRPr/>
            </a:pPr>
            <a:r>
              <a:rPr lang="en-US" kern="0" dirty="0">
                <a:solidFill>
                  <a:srgbClr val="81827C"/>
                </a:solidFill>
                <a:latin typeface="Arial" pitchFamily="34" charset="0"/>
              </a:rPr>
              <a:t>Source : </a:t>
            </a:r>
          </a:p>
          <a:p>
            <a:r>
              <a:rPr lang="en-US" sz="1300" dirty="0"/>
              <a:t>Lerner, R. M., Lerner, J. V., Almerigi, J. B., Theokas, C., Phelps, E., Gestsdottir, S., et al. (2005). Positive Youth Development, Participation in Community Youth Development Programs, and Community Contributions of Fifth-Grade Adolescents: Findings From the First Wave of 4-H Study of Positive Youth Development. </a:t>
            </a:r>
            <a:r>
              <a:rPr lang="en-US" sz="1300" i="1" dirty="0"/>
              <a:t>Journal of Early Adolescence, 25 </a:t>
            </a:r>
            <a:r>
              <a:rPr lang="en-US" sz="1300" dirty="0"/>
              <a:t>(1), 17-71.</a:t>
            </a:r>
            <a:endParaRPr lang="fr-FR" sz="1300" dirty="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789904" indent="-303809">
              <a:defRPr sz="2600">
                <a:solidFill>
                  <a:schemeClr val="tx1"/>
                </a:solidFill>
                <a:latin typeface="Arial" pitchFamily="34" charset="0"/>
                <a:ea typeface="ＭＳ Ｐゴシック" pitchFamily="34" charset="-128"/>
              </a:defRPr>
            </a:lvl2pPr>
            <a:lvl3pPr marL="1215238" indent="-243048">
              <a:defRPr sz="2600">
                <a:solidFill>
                  <a:schemeClr val="tx1"/>
                </a:solidFill>
                <a:latin typeface="Arial" pitchFamily="34" charset="0"/>
                <a:ea typeface="ＭＳ Ｐゴシック" pitchFamily="34" charset="-128"/>
              </a:defRPr>
            </a:lvl3pPr>
            <a:lvl4pPr marL="1701333" indent="-243048">
              <a:defRPr sz="2600">
                <a:solidFill>
                  <a:schemeClr val="tx1"/>
                </a:solidFill>
                <a:latin typeface="Arial" pitchFamily="34" charset="0"/>
                <a:ea typeface="ＭＳ Ｐゴシック" pitchFamily="34" charset="-128"/>
              </a:defRPr>
            </a:lvl4pPr>
            <a:lvl5pPr marL="2187428" indent="-243048">
              <a:defRPr sz="2600">
                <a:solidFill>
                  <a:schemeClr val="tx1"/>
                </a:solidFill>
                <a:latin typeface="Arial" pitchFamily="34" charset="0"/>
                <a:ea typeface="ＭＳ Ｐゴシック" pitchFamily="34" charset="-128"/>
              </a:defRPr>
            </a:lvl5pPr>
            <a:lvl6pPr marL="267352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61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713" indent="-243048"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808" indent="-243048"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DC949B43-219C-42BE-9821-AD79C595F6DD}" type="slidenum">
              <a:rPr lang="en-US" altLang="en-US" sz="1300"/>
              <a:pPr/>
              <a:t>10</a:t>
            </a:fld>
            <a:endParaRPr lang="fr-FR" altLang="en-US" sz="1300"/>
          </a:p>
        </p:txBody>
      </p:sp>
    </p:spTree>
    <p:extLst>
      <p:ext uri="{BB962C8B-B14F-4D97-AF65-F5344CB8AC3E}">
        <p14:creationId xmlns:p14="http://schemas.microsoft.com/office/powerpoint/2010/main" val="1416734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4616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3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A120E129-5C75-41FB-A8A6-84FA303856D9}"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72775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D998A165-3AA5-4D83-9621-270ECC6214C2}"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256216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2591B05-C82D-45C1-BAC0-798FFE67713F}" type="datetimeFigureOut">
              <a:rPr lang="fr-CA" smtClean="0"/>
              <a:pPr/>
              <a:t>2026-05-05</a:t>
            </a:fld>
            <a:endParaRPr lang="fr-CA"/>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99DC4CFF-C229-40AF-8564-BDC0A5E3BAFA}" type="slidenum">
              <a:rPr lang="fr-CA" smtClean="0"/>
              <a:pPr/>
              <a:t>‹N°›</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STER SLIDE - BLANK">
  <p:cSld name="1_MASTER SLIDE - BLANK">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4487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079476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87509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305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015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6410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978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633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164895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68022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9450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55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4B2391C7-3EC6-4C99-AF56-63B2B0E81448}"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640528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D2FFB04-548E-4CFA-A3BA-1414F7F3211F}"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3920247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47797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4669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6748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255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68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5409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1569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090554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4035564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58263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39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9B0E3AB-A203-4072-BEEB-1FC87C54655A}"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158840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7E78A6F9-0844-4011-8B13-94BE3E3ADF24}" type="slidenum">
              <a:rPr lang="en-US" sz="1000" smtClean="0">
                <a:solidFill>
                  <a:srgbClr val="00539F"/>
                </a:solidFill>
              </a:rPr>
              <a:pPr>
                <a:spcBef>
                  <a:spcPct val="50000"/>
                </a:spcBef>
                <a:defRPr/>
              </a:pPr>
              <a:t>‹N°›</a:t>
            </a:fld>
            <a:endParaRPr lang="fr-FR" sz="1000" dirty="0">
              <a:solidFill>
                <a:srgbClr val="00539F"/>
              </a:solidFill>
            </a:endParaRPr>
          </a:p>
        </p:txBody>
      </p:sp>
    </p:spTree>
    <p:extLst>
      <p:ext uri="{BB962C8B-B14F-4D97-AF65-F5344CB8AC3E}">
        <p14:creationId xmlns:p14="http://schemas.microsoft.com/office/powerpoint/2010/main" val="360204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33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7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77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28921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14753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8874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050" name="Picture 14" descr="eco background 4.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6AE62270-4AAF-497B-AD73-1B53E5C6B6CB}" type="slidenum">
              <a:rPr lang="en-US" sz="1000" smtClean="0">
                <a:solidFill>
                  <a:srgbClr val="00338D"/>
                </a:solidFill>
              </a:rPr>
              <a:pPr algn="r">
                <a:spcBef>
                  <a:spcPct val="50000"/>
                </a:spcBef>
                <a:defRPr/>
              </a:pPr>
              <a:t>‹N°›</a:t>
            </a:fld>
            <a:endParaRPr lang="fr-FR"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6802" r:id="rId1"/>
    <p:sldLayoutId id="2147486803" r:id="rId2"/>
    <p:sldLayoutId id="2147486787" r:id="rId3"/>
    <p:sldLayoutId id="2147486804" r:id="rId4"/>
    <p:sldLayoutId id="2147486788" r:id="rId5"/>
    <p:sldLayoutId id="2147486805" r:id="rId6"/>
    <p:sldLayoutId id="2147486789" r:id="rId7"/>
    <p:sldLayoutId id="2147486806" r:id="rId8"/>
    <p:sldLayoutId id="2147486790" r:id="rId9"/>
    <p:sldLayoutId id="2147486791" r:id="rId10"/>
    <p:sldLayoutId id="2147486807" r:id="rId11"/>
    <p:sldLayoutId id="2147486808" r:id="rId12"/>
    <p:sldLayoutId id="2147486823" r:id="rId13"/>
    <p:sldLayoutId id="2147486824" r:id="rId14"/>
    <p:sldLayoutId id="2147486825" r:id="rId15"/>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074"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F1D6A2CE-8369-47E5-948D-90F9415B41AF}" type="slidenum">
              <a:rPr lang="en-US" sz="1000" smtClean="0">
                <a:solidFill>
                  <a:srgbClr val="00338D"/>
                </a:solidFill>
              </a:rPr>
              <a:pPr algn="r">
                <a:spcBef>
                  <a:spcPct val="50000"/>
                </a:spcBef>
                <a:defRPr/>
              </a:pPr>
              <a:t>‹N°›</a:t>
            </a:fld>
            <a:endParaRPr lang="fr-FR"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6809" r:id="rId1"/>
    <p:sldLayoutId id="2147486810" r:id="rId2"/>
    <p:sldLayoutId id="2147486792" r:id="rId3"/>
    <p:sldLayoutId id="2147486811" r:id="rId4"/>
    <p:sldLayoutId id="2147486793" r:id="rId5"/>
    <p:sldLayoutId id="2147486812" r:id="rId6"/>
    <p:sldLayoutId id="2147486794" r:id="rId7"/>
    <p:sldLayoutId id="2147486813" r:id="rId8"/>
    <p:sldLayoutId id="2147486795" r:id="rId9"/>
    <p:sldLayoutId id="2147486796" r:id="rId10"/>
    <p:sldLayoutId id="2147486814" r:id="rId11"/>
    <p:sldLayoutId id="2147486815"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098"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7C36C32B-265B-4897-B223-3050B3693E14}" type="slidenum">
              <a:rPr lang="en-US" sz="1000" smtClean="0">
                <a:solidFill>
                  <a:srgbClr val="00338D"/>
                </a:solidFill>
              </a:rPr>
              <a:pPr algn="r">
                <a:spcBef>
                  <a:spcPct val="50000"/>
                </a:spcBef>
                <a:defRPr/>
              </a:pPr>
              <a:t>‹N°›</a:t>
            </a:fld>
            <a:endParaRPr lang="fr-FR"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6816" r:id="rId1"/>
    <p:sldLayoutId id="2147486817" r:id="rId2"/>
    <p:sldLayoutId id="2147486797" r:id="rId3"/>
    <p:sldLayoutId id="2147486818" r:id="rId4"/>
    <p:sldLayoutId id="2147486798" r:id="rId5"/>
    <p:sldLayoutId id="2147486819" r:id="rId6"/>
    <p:sldLayoutId id="2147486799" r:id="rId7"/>
    <p:sldLayoutId id="2147486820" r:id="rId8"/>
    <p:sldLayoutId id="2147486800" r:id="rId9"/>
    <p:sldLayoutId id="2147486801" r:id="rId10"/>
    <p:sldLayoutId id="2147486821" r:id="rId11"/>
    <p:sldLayoutId id="2147486822"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9.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8.png"/><Relationship Id="rId4" Type="http://schemas.openxmlformats.org/officeDocument/2006/relationships/image" Target="../media/image20.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altLang="en-US"/>
          </a:p>
        </p:txBody>
      </p:sp>
      <p:pic>
        <p:nvPicPr>
          <p:cNvPr id="30723" name="Picture 4" descr="bg_leo_section0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76200"/>
            <a:ext cx="9136063" cy="6858000"/>
          </a:xfrm>
          <a:noFill/>
        </p:spPr>
      </p:pic>
      <p:sp>
        <p:nvSpPr>
          <p:cNvPr id="30724" name="Rectangle 2"/>
          <p:cNvSpPr txBox="1">
            <a:spLocks noChangeArrowheads="1"/>
          </p:cNvSpPr>
          <p:nvPr/>
        </p:nvSpPr>
        <p:spPr bwMode="auto">
          <a:xfrm>
            <a:off x="1533525" y="1905000"/>
            <a:ext cx="701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fr-FR" altLang="en-US" sz="3600" b="1" dirty="0">
              <a:solidFill>
                <a:srgbClr val="F14619"/>
              </a:solidFill>
              <a:cs typeface="Arial" pitchFamily="34" charset="0"/>
            </a:endParaRPr>
          </a:p>
          <a:p>
            <a:pPr algn="r" eaLnBrk="1" hangingPunct="1"/>
            <a:endParaRPr lang="fr-FR" altLang="en-US" sz="3600" b="1" dirty="0">
              <a:solidFill>
                <a:srgbClr val="F14619"/>
              </a:solidFill>
              <a:cs typeface="Arial" pitchFamily="34" charset="0"/>
            </a:endParaRPr>
          </a:p>
          <a:p>
            <a:pPr algn="r" eaLnBrk="1" hangingPunct="1"/>
            <a:r>
              <a:rPr lang="en-US" altLang="en-US" sz="3600" b="1" dirty="0">
                <a:solidFill>
                  <a:srgbClr val="F14619"/>
                </a:solidFill>
              </a:rPr>
              <a:t> </a:t>
            </a:r>
            <a:r>
              <a:rPr dirty="0"/>
              <a:t> </a:t>
            </a:r>
          </a:p>
          <a:p>
            <a:pPr algn="r" eaLnBrk="1" hangingPunct="1"/>
            <a:r>
              <a:rPr lang="en-US" altLang="en-US" sz="3600" b="1" dirty="0" err="1">
                <a:solidFill>
                  <a:srgbClr val="F14619"/>
                </a:solidFill>
              </a:rPr>
              <a:t>Programme</a:t>
            </a:r>
            <a:r>
              <a:rPr lang="en-US" altLang="en-US" sz="3600" b="1" dirty="0">
                <a:solidFill>
                  <a:srgbClr val="F14619"/>
                </a:solidFill>
              </a:rPr>
              <a:t> des Clubs Leo</a:t>
            </a:r>
          </a:p>
          <a:p>
            <a:pPr algn="r" eaLnBrk="1" hangingPunct="1"/>
            <a:r>
              <a:rPr lang="en-US" altLang="en-US" sz="3600" b="1" dirty="0" err="1">
                <a:solidFill>
                  <a:srgbClr val="F14619"/>
                </a:solidFill>
              </a:rPr>
              <a:t>Aperçu</a:t>
            </a:r>
            <a:r>
              <a:rPr lang="en-US" altLang="en-US" sz="3600" b="1" dirty="0">
                <a:solidFill>
                  <a:srgbClr val="F14619"/>
                </a:solidFill>
              </a:rPr>
              <a:t> global et </a:t>
            </a:r>
            <a:r>
              <a:rPr lang="en-US" altLang="en-US" sz="3600" b="1" dirty="0" err="1">
                <a:solidFill>
                  <a:srgbClr val="F14619"/>
                </a:solidFill>
              </a:rPr>
              <a:t>approche</a:t>
            </a:r>
            <a:r>
              <a:rPr lang="en-US" altLang="en-US" sz="3600" b="1" dirty="0">
                <a:solidFill>
                  <a:srgbClr val="F14619"/>
                </a:solidFill>
              </a:rPr>
              <a:t> </a:t>
            </a:r>
            <a:endParaRPr lang="fr-FR" altLang="en-US" sz="3600" b="1" dirty="0">
              <a:solidFill>
                <a:schemeClr val="tx2"/>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Grp="1" noChangeArrowheads="1"/>
          </p:cNvSpPr>
          <p:nvPr>
            <p:ph type="title"/>
          </p:nvPr>
        </p:nvSpPr>
        <p:spPr>
          <a:xfrm>
            <a:off x="457200" y="304800"/>
            <a:ext cx="7772400" cy="1066800"/>
          </a:xfrm>
          <a:noFill/>
        </p:spPr>
        <p:txBody>
          <a:bodyPr anchor="b"/>
          <a:lstStyle/>
          <a:p>
            <a:pPr eaLnBrk="1" hangingPunct="1">
              <a:lnSpc>
                <a:spcPct val="90000"/>
              </a:lnSpc>
              <a:spcAft>
                <a:spcPts val="1800"/>
              </a:spcAft>
            </a:pPr>
            <a:r>
              <a:rPr altLang="en-US" sz="3200">
                <a:solidFill>
                  <a:srgbClr val="14AACC"/>
                </a:solidFill>
              </a:rPr>
              <a:t>Développement positif des jeunes :</a:t>
            </a:r>
            <a:br/>
            <a:r>
              <a:rPr altLang="en-US" sz="3200">
                <a:solidFill>
                  <a:srgbClr val="14AACC"/>
                </a:solidFill>
              </a:rPr>
              <a:t>Les 5 C</a:t>
            </a:r>
            <a:endParaRPr lang="fr-FR" altLang="en-US"/>
          </a:p>
        </p:txBody>
      </p:sp>
      <p:sp>
        <p:nvSpPr>
          <p:cNvPr id="6" name="Rectangle 3"/>
          <p:cNvSpPr txBox="1">
            <a:spLocks noChangeArrowheads="1"/>
          </p:cNvSpPr>
          <p:nvPr/>
        </p:nvSpPr>
        <p:spPr bwMode="auto">
          <a:xfrm>
            <a:off x="685800" y="2133600"/>
            <a:ext cx="396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457200" indent="-457200">
              <a:spcBef>
                <a:spcPts val="600"/>
              </a:spcBef>
              <a:buFont typeface="+mj-lt"/>
              <a:buAutoNum type="arabicPeriod"/>
              <a:defRPr/>
            </a:pPr>
            <a:r>
              <a:rPr lang="en-US" sz="2800" kern="0" dirty="0">
                <a:solidFill>
                  <a:srgbClr val="81827C"/>
                </a:solidFill>
              </a:rPr>
              <a:t>Compétence</a:t>
            </a:r>
          </a:p>
          <a:p>
            <a:pPr marL="457200" indent="-457200">
              <a:spcBef>
                <a:spcPts val="600"/>
              </a:spcBef>
              <a:buFont typeface="+mj-lt"/>
              <a:buAutoNum type="arabicPeriod"/>
              <a:defRPr/>
            </a:pPr>
            <a:r>
              <a:rPr lang="en-US" sz="2800" kern="0" dirty="0">
                <a:solidFill>
                  <a:srgbClr val="81827C"/>
                </a:solidFill>
              </a:rPr>
              <a:t>Confiance (en soi)</a:t>
            </a:r>
          </a:p>
          <a:p>
            <a:pPr marL="457200" indent="-457200">
              <a:spcBef>
                <a:spcPts val="600"/>
              </a:spcBef>
              <a:buFont typeface="+mj-lt"/>
              <a:buAutoNum type="arabicPeriod"/>
              <a:defRPr/>
            </a:pPr>
            <a:r>
              <a:rPr lang="en-US" sz="2800" kern="0" dirty="0">
                <a:solidFill>
                  <a:srgbClr val="81827C"/>
                </a:solidFill>
              </a:rPr>
              <a:t>Connexion</a:t>
            </a:r>
          </a:p>
          <a:p>
            <a:pPr marL="457200" indent="-457200">
              <a:spcBef>
                <a:spcPts val="600"/>
              </a:spcBef>
              <a:buFont typeface="+mj-lt"/>
              <a:buAutoNum type="arabicPeriod"/>
              <a:defRPr/>
            </a:pPr>
            <a:r>
              <a:rPr lang="en-US" sz="2800" kern="0" dirty="0">
                <a:solidFill>
                  <a:srgbClr val="81827C"/>
                </a:solidFill>
              </a:rPr>
              <a:t>Caractère</a:t>
            </a:r>
          </a:p>
          <a:p>
            <a:pPr marL="457200" indent="-457200">
              <a:spcBef>
                <a:spcPts val="600"/>
              </a:spcBef>
              <a:buFont typeface="+mj-lt"/>
              <a:buAutoNum type="arabicPeriod"/>
              <a:defRPr/>
            </a:pPr>
            <a:r>
              <a:rPr lang="en-US" sz="2800" kern="0" dirty="0">
                <a:solidFill>
                  <a:srgbClr val="81827C"/>
                </a:solidFill>
              </a:rPr>
              <a:t>Compassion</a:t>
            </a:r>
          </a:p>
        </p:txBody>
      </p:sp>
      <p:pic>
        <p:nvPicPr>
          <p:cNvPr id="37893" name="Picture 2" descr="C:\Users\jhoey\AppData\Local\Microsoft\Windows\Temporary Internet Files\Content.IE5\ZCQ5PUCP\MP9004312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Aperçu global et approche du programme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Grp="1" noChangeArrowheads="1"/>
          </p:cNvSpPr>
          <p:nvPr>
            <p:ph type="title"/>
          </p:nvPr>
        </p:nvSpPr>
        <p:spPr>
          <a:xfrm>
            <a:off x="457200" y="304800"/>
            <a:ext cx="7772400" cy="1066800"/>
          </a:xfrm>
          <a:noFill/>
        </p:spPr>
        <p:txBody>
          <a:bodyPr anchor="b"/>
          <a:lstStyle/>
          <a:p>
            <a:pPr eaLnBrk="1" hangingPunct="1">
              <a:lnSpc>
                <a:spcPct val="90000"/>
              </a:lnSpc>
              <a:spcAft>
                <a:spcPts val="1800"/>
              </a:spcAft>
            </a:pPr>
            <a:r>
              <a:rPr altLang="en-US" sz="3200">
                <a:solidFill>
                  <a:srgbClr val="14AACC"/>
                </a:solidFill>
              </a:rPr>
              <a:t>Développement positif des jeunes :</a:t>
            </a:r>
            <a:br/>
            <a:r>
              <a:rPr altLang="en-US" sz="3200">
                <a:solidFill>
                  <a:srgbClr val="14AACC"/>
                </a:solidFill>
              </a:rPr>
              <a:t>Le « 6</a:t>
            </a:r>
            <a:r>
              <a:rPr altLang="en-US" sz="3200" baseline="30000">
                <a:solidFill>
                  <a:srgbClr val="14AACC"/>
                </a:solidFill>
              </a:rPr>
              <a:t>e</a:t>
            </a:r>
            <a:r>
              <a:rPr altLang="en-US" sz="3200">
                <a:solidFill>
                  <a:srgbClr val="14AACC"/>
                </a:solidFill>
              </a:rPr>
              <a:t> C »</a:t>
            </a:r>
            <a:endParaRPr lang="fr-FR" altLang="en-US"/>
          </a:p>
        </p:txBody>
      </p:sp>
      <p:sp>
        <p:nvSpPr>
          <p:cNvPr id="6" name="Rectangle 3"/>
          <p:cNvSpPr txBox="1">
            <a:spLocks noChangeArrowheads="1"/>
          </p:cNvSpPr>
          <p:nvPr/>
        </p:nvSpPr>
        <p:spPr bwMode="auto">
          <a:xfrm>
            <a:off x="0" y="1752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lgn="ctr">
              <a:spcBef>
                <a:spcPts val="600"/>
              </a:spcBef>
              <a:buFont typeface="Arial" pitchFamily="34" charset="0"/>
              <a:buNone/>
              <a:defRPr/>
            </a:pPr>
            <a:r>
              <a:rPr lang="en-US" sz="3600" kern="0" dirty="0">
                <a:solidFill>
                  <a:srgbClr val="81827C"/>
                </a:solidFill>
              </a:rPr>
              <a:t>Contribution</a:t>
            </a:r>
          </a:p>
        </p:txBody>
      </p:sp>
      <p:pic>
        <p:nvPicPr>
          <p:cNvPr id="38917" name="Picture 7" descr="C:\Users\jhoey\AppData\Local\Microsoft\Windows\Temporary Internet Files\Content.IE5\ZCQ5PUCP\MP9004278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150" y="2895600"/>
            <a:ext cx="39497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Aperçu global et approche du programme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Grp="1" noChangeArrowheads="1"/>
          </p:cNvSpPr>
          <p:nvPr>
            <p:ph type="title"/>
          </p:nvPr>
        </p:nvSpPr>
        <p:spPr>
          <a:xfrm>
            <a:off x="0" y="457200"/>
            <a:ext cx="9144000" cy="1066800"/>
          </a:xfrm>
          <a:noFill/>
        </p:spPr>
        <p:txBody>
          <a:bodyPr anchor="b"/>
          <a:lstStyle/>
          <a:p>
            <a:pPr algn="ctr" eaLnBrk="1" hangingPunct="1">
              <a:lnSpc>
                <a:spcPct val="90000"/>
              </a:lnSpc>
              <a:spcAft>
                <a:spcPts val="1800"/>
              </a:spcAft>
            </a:pPr>
            <a:r>
              <a:rPr altLang="en-US" sz="3200" dirty="0">
                <a:solidFill>
                  <a:srgbClr val="14AACC"/>
                </a:solidFill>
              </a:rPr>
              <a:t>Leos :</a:t>
            </a:r>
            <a:br>
              <a:rPr dirty="0"/>
            </a:br>
            <a:r>
              <a:rPr altLang="en-US" sz="3200" dirty="0" err="1">
                <a:solidFill>
                  <a:srgbClr val="14AACC"/>
                </a:solidFill>
              </a:rPr>
              <a:t>Une</a:t>
            </a:r>
            <a:r>
              <a:rPr altLang="en-US" sz="3200" dirty="0">
                <a:solidFill>
                  <a:srgbClr val="14AACC"/>
                </a:solidFill>
              </a:rPr>
              <a:t> </a:t>
            </a:r>
            <a:r>
              <a:rPr altLang="en-US" sz="3200" dirty="0" err="1">
                <a:solidFill>
                  <a:srgbClr val="14AACC"/>
                </a:solidFill>
              </a:rPr>
              <a:t>branche</a:t>
            </a:r>
            <a:r>
              <a:rPr altLang="en-US" sz="3200" dirty="0">
                <a:solidFill>
                  <a:srgbClr val="14AACC"/>
                </a:solidFill>
              </a:rPr>
              <a:t> </a:t>
            </a:r>
            <a:r>
              <a:rPr altLang="en-US" sz="3200" dirty="0" err="1">
                <a:solidFill>
                  <a:srgbClr val="14AACC"/>
                </a:solidFill>
              </a:rPr>
              <a:t>vitale</a:t>
            </a:r>
            <a:r>
              <a:rPr altLang="en-US" sz="3200" dirty="0">
                <a:solidFill>
                  <a:srgbClr val="14AACC"/>
                </a:solidFill>
              </a:rPr>
              <a:t> de </a:t>
            </a:r>
            <a:r>
              <a:rPr altLang="en-US" sz="3200" dirty="0" err="1">
                <a:solidFill>
                  <a:srgbClr val="14AACC"/>
                </a:solidFill>
              </a:rPr>
              <a:t>l'arbre</a:t>
            </a:r>
            <a:r>
              <a:rPr altLang="en-US" sz="3200" dirty="0">
                <a:solidFill>
                  <a:srgbClr val="14AACC"/>
                </a:solidFill>
              </a:rPr>
              <a:t> </a:t>
            </a:r>
            <a:br>
              <a:rPr altLang="en-US" sz="3200" dirty="0">
                <a:solidFill>
                  <a:srgbClr val="14AACC"/>
                </a:solidFill>
              </a:rPr>
            </a:br>
            <a:r>
              <a:rPr altLang="en-US" sz="3200" dirty="0" err="1">
                <a:solidFill>
                  <a:srgbClr val="14AACC"/>
                </a:solidFill>
              </a:rPr>
              <a:t>généalogique</a:t>
            </a:r>
            <a:r>
              <a:rPr altLang="en-US" sz="3200" dirty="0">
                <a:solidFill>
                  <a:srgbClr val="14AACC"/>
                </a:solidFill>
              </a:rPr>
              <a:t> des Lions</a:t>
            </a:r>
            <a:br>
              <a:rPr altLang="en-US" sz="3200" dirty="0">
                <a:solidFill>
                  <a:srgbClr val="14AACC"/>
                </a:solidFill>
              </a:rPr>
            </a:br>
            <a:r>
              <a:rPr altLang="en-US" sz="3200" dirty="0">
                <a:solidFill>
                  <a:srgbClr val="14AACC"/>
                </a:solidFill>
              </a:rPr>
              <a:t>QUI PROLIFIE AU QUEBEC</a:t>
            </a:r>
            <a:endParaRPr lang="fr-FR" altLang="en-US" dirty="0"/>
          </a:p>
        </p:txBody>
      </p:sp>
      <p:pic>
        <p:nvPicPr>
          <p:cNvPr id="43012" name="Picture 8" descr="C:\Users\jhoey\AppData\Local\Microsoft\Windows\Temporary Internet Files\Content.IE5\E7YX14OR\MP9004230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65288"/>
            <a:ext cx="6472238"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Aperçu global et approche du programme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rotWithShape="1">
          <a:blip r:embed="rId3" cstate="print"/>
          <a:srcRect l="28541" t="162" r="25425" b="-162"/>
          <a:stretch/>
        </p:blipFill>
        <p:spPr>
          <a:xfrm>
            <a:off x="0" y="865576"/>
            <a:ext cx="3543299" cy="5129450"/>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3543300" y="870579"/>
            <a:ext cx="5600700" cy="513017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cstate="print"/>
          <a:srcRect l="68604" t="4387" r="-7305" b="37925"/>
          <a:stretch/>
        </p:blipFill>
        <p:spPr>
          <a:xfrm rot="10800000">
            <a:off x="7881049" y="862974"/>
            <a:ext cx="1262951" cy="2823860"/>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Arial" panose="020B0604020202020204" pitchFamily="34" charset="0"/>
                <a:cs typeface="Arial" panose="020B0604020202020204" pitchFamily="34" charset="0"/>
              </a:rPr>
              <a:pPr eaLnBrk="0" hangingPunct="0">
                <a:spcBef>
                  <a:spcPct val="50000"/>
                </a:spcBef>
                <a:defRPr/>
              </a:pPr>
              <a:t>13</a:t>
            </a:fld>
            <a:endParaRPr lang="en-US" sz="75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cstate="print"/>
          <a:srcRect l="15744" b="4901"/>
          <a:stretch/>
        </p:blipFill>
        <p:spPr>
          <a:xfrm rot="10800000" flipH="1">
            <a:off x="0" y="862974"/>
            <a:ext cx="743920" cy="1259479"/>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3953065" y="1719034"/>
            <a:ext cx="4781170" cy="4539704"/>
          </a:xfrm>
          <a:prstGeom prst="rect">
            <a:avLst/>
          </a:prstGeom>
          <a:noFill/>
        </p:spPr>
        <p:txBody>
          <a:bodyPr wrap="square">
            <a:spAutoFit/>
          </a:bodyPr>
          <a:lstStyle/>
          <a:p>
            <a:pPr>
              <a:spcAft>
                <a:spcPts val="450"/>
              </a:spcAft>
            </a:pPr>
            <a:r>
              <a:rPr lang="fr-FR" b="1">
                <a:solidFill>
                  <a:schemeClr val="bg1"/>
                </a:solidFill>
                <a:cs typeface="Arial" panose="020B0604020202020204" pitchFamily="34" charset="0"/>
              </a:rPr>
              <a:t>Bienfaits du parrainage pour un Lions club</a:t>
            </a:r>
          </a:p>
          <a:p>
            <a:pPr marL="257175" indent="-257175">
              <a:spcAft>
                <a:spcPts val="450"/>
              </a:spcAft>
              <a:buFont typeface="Arial" panose="020B0604020202020204" pitchFamily="34" charset="0"/>
              <a:buChar char="•"/>
            </a:pPr>
            <a:r>
              <a:rPr lang="fr-FR" sz="1800">
                <a:solidFill>
                  <a:schemeClr val="bg1"/>
                </a:solidFill>
                <a:cs typeface="Arial" panose="020B0604020202020204" pitchFamily="34" charset="0"/>
              </a:rPr>
              <a:t>Source de motivation pour les Lions de votre club</a:t>
            </a:r>
          </a:p>
          <a:p>
            <a:pPr marL="257175" indent="-257175">
              <a:spcAft>
                <a:spcPts val="450"/>
              </a:spcAft>
              <a:buFont typeface="Arial" panose="020B0604020202020204" pitchFamily="34" charset="0"/>
              <a:buChar char="•"/>
            </a:pPr>
            <a:r>
              <a:rPr lang="fr-FR" sz="1800">
                <a:solidFill>
                  <a:schemeClr val="bg1"/>
                </a:solidFill>
                <a:cs typeface="Arial" panose="020B0604020202020204" pitchFamily="34" charset="0"/>
              </a:rPr>
              <a:t>Information des Lions sur les nouvelles tendances et besoins au sein de la collectivité</a:t>
            </a:r>
          </a:p>
          <a:p>
            <a:pPr marL="257175" indent="-257175">
              <a:spcAft>
                <a:spcPts val="450"/>
              </a:spcAft>
              <a:buFont typeface="Arial" panose="020B0604020202020204" pitchFamily="34" charset="0"/>
              <a:buChar char="•"/>
            </a:pPr>
            <a:r>
              <a:rPr lang="fr-FR" sz="1800">
                <a:solidFill>
                  <a:schemeClr val="bg1"/>
                </a:solidFill>
                <a:cs typeface="Arial" panose="020B0604020202020204" pitchFamily="34" charset="0"/>
              </a:rPr>
              <a:t>Hausse de la visibilité du Lions club dans la collectivité</a:t>
            </a:r>
          </a:p>
          <a:p>
            <a:pPr marL="257175" indent="-257175">
              <a:spcAft>
                <a:spcPts val="450"/>
              </a:spcAft>
              <a:buFont typeface="Arial" panose="020B0604020202020204" pitchFamily="34" charset="0"/>
              <a:buChar char="•"/>
            </a:pPr>
            <a:r>
              <a:rPr lang="fr-FR" sz="1800">
                <a:solidFill>
                  <a:schemeClr val="bg1"/>
                </a:solidFill>
                <a:cs typeface="Arial" panose="020B0604020202020204" pitchFamily="34" charset="0"/>
              </a:rPr>
              <a:t>Nouvelles recrues potentielles pour le Lions club parmi les Leos en atteignant l’âge et les membres de leur famille</a:t>
            </a:r>
          </a:p>
          <a:p>
            <a:pPr>
              <a:spcAft>
                <a:spcPts val="450"/>
              </a:spcAft>
            </a:pPr>
            <a:endParaRPr lang="en-US" sz="1800" kern="0" dirty="0">
              <a:solidFill>
                <a:srgbClr val="55565A"/>
              </a:solidFill>
              <a:cs typeface="Arial" panose="020B0604020202020204" pitchFamily="34" charset="0"/>
            </a:endParaRPr>
          </a:p>
          <a:p>
            <a:pPr marL="257175" indent="-257175">
              <a:spcAft>
                <a:spcPts val="450"/>
              </a:spcAft>
              <a:buFont typeface="Arial" panose="020B0604020202020204" pitchFamily="34" charset="0"/>
              <a:buChar char="•"/>
            </a:pPr>
            <a:endParaRPr lang="en-US" sz="1800" kern="0" dirty="0">
              <a:solidFill>
                <a:srgbClr val="55565A"/>
              </a:solidFill>
              <a:cs typeface="Arial" panose="020B0604020202020204" pitchFamily="34" charset="0"/>
            </a:endParaRP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cstate="print"/>
          <a:stretch>
            <a:fillRect/>
          </a:stretch>
        </p:blipFill>
        <p:spPr>
          <a:xfrm>
            <a:off x="3054887" y="5160192"/>
            <a:ext cx="995203" cy="497602"/>
          </a:xfrm>
          <a:prstGeom prst="rect">
            <a:avLst/>
          </a:prstGeom>
        </p:spPr>
      </p:pic>
    </p:spTree>
    <p:extLst>
      <p:ext uri="{BB962C8B-B14F-4D97-AF65-F5344CB8AC3E}">
        <p14:creationId xmlns:p14="http://schemas.microsoft.com/office/powerpoint/2010/main" val="129643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18350" y="857250"/>
            <a:ext cx="916235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cstate="print"/>
          <a:srcRect l="68604" t="4387" r="-7305" b="37925"/>
          <a:stretch/>
        </p:blipFill>
        <p:spPr>
          <a:xfrm>
            <a:off x="-18350" y="569512"/>
            <a:ext cx="2431350" cy="5436311"/>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699577" y="1488845"/>
            <a:ext cx="7744846" cy="3880310"/>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2900" tIns="342900" rIns="342900" bIns="342900" rtlCol="0" anchor="ctr" anchorCtr="0"/>
          <a:lstStyle/>
          <a:p>
            <a:pPr algn="ctr">
              <a:spcAft>
                <a:spcPts val="450"/>
              </a:spcAft>
            </a:pPr>
            <a:endParaRPr lang="en-US" b="1" kern="0" dirty="0">
              <a:solidFill>
                <a:srgbClr val="55565A"/>
              </a:solidFill>
              <a:latin typeface="Arial" panose="020B0604020202020204" pitchFamily="34" charset="0"/>
              <a:cs typeface="Arial" panose="020B0604020202020204" pitchFamily="34" charset="0"/>
            </a:endParaRPr>
          </a:p>
          <a:p>
            <a:pPr>
              <a:lnSpc>
                <a:spcPct val="150000"/>
              </a:lnSpc>
              <a:spcAft>
                <a:spcPts val="450"/>
              </a:spcAft>
            </a:pPr>
            <a:endParaRPr lang="en-US" b="1" kern="0" dirty="0">
              <a:solidFill>
                <a:srgbClr val="55565A"/>
              </a:solidFill>
              <a:latin typeface="Arial" panose="020B0604020202020204" pitchFamily="34" charset="0"/>
              <a:cs typeface="Arial" panose="020B0604020202020204" pitchFamily="34" charset="0"/>
            </a:endParaRPr>
          </a:p>
          <a:p>
            <a:pPr>
              <a:lnSpc>
                <a:spcPct val="150000"/>
              </a:lnSpc>
              <a:spcAft>
                <a:spcPts val="450"/>
              </a:spcAft>
            </a:pPr>
            <a:r>
              <a:rPr lang="fr-FR" b="1">
                <a:solidFill>
                  <a:srgbClr val="55565A"/>
                </a:solidFill>
                <a:latin typeface="Arial" panose="020B0604020202020204" pitchFamily="34" charset="0"/>
                <a:cs typeface="Arial" panose="020B0604020202020204" pitchFamily="34" charset="0"/>
              </a:rPr>
              <a:t>Rôle du Lions club parrain</a:t>
            </a:r>
          </a:p>
          <a:p>
            <a:pPr marL="257175" indent="-257175">
              <a:lnSpc>
                <a:spcPct val="150000"/>
              </a:lnSpc>
              <a:buFont typeface="Arial" panose="020B0604020202020204" pitchFamily="34" charset="0"/>
              <a:buChar char="•"/>
            </a:pPr>
            <a:r>
              <a:rPr lang="fr-FR" sz="1500">
                <a:solidFill>
                  <a:srgbClr val="55565A"/>
                </a:solidFill>
                <a:latin typeface="Arial" panose="020B0604020202020204" pitchFamily="34" charset="0"/>
                <a:cs typeface="Arial" panose="020B0604020202020204" pitchFamily="34" charset="0"/>
              </a:rPr>
              <a:t>Prise en charge des droits de charte et des frais d'organisation annuels du Leo club </a:t>
            </a:r>
          </a:p>
          <a:p>
            <a:pPr marL="257175" indent="-257175">
              <a:lnSpc>
                <a:spcPct val="150000"/>
              </a:lnSpc>
              <a:buFont typeface="Arial" panose="020B0604020202020204" pitchFamily="34" charset="0"/>
              <a:buChar char="•"/>
            </a:pPr>
            <a:r>
              <a:rPr lang="fr-FR" sz="1500">
                <a:solidFill>
                  <a:srgbClr val="55565A"/>
                </a:solidFill>
                <a:latin typeface="Arial" panose="020B0604020202020204" pitchFamily="34" charset="0"/>
                <a:cs typeface="Arial" panose="020B0604020202020204" pitchFamily="34" charset="0"/>
              </a:rPr>
              <a:t>Couverture des Leos par le programme d'assurance responsabilité civile générale du LCI et toute assurance locale supplémentaire nécessaire</a:t>
            </a:r>
          </a:p>
          <a:p>
            <a:pPr marL="257175" indent="-257175">
              <a:lnSpc>
                <a:spcPct val="150000"/>
              </a:lnSpc>
              <a:buFont typeface="Arial" panose="020B0604020202020204" pitchFamily="34" charset="0"/>
              <a:buChar char="•"/>
            </a:pPr>
            <a:r>
              <a:rPr lang="fr-FR" sz="1500">
                <a:solidFill>
                  <a:srgbClr val="55565A"/>
                </a:solidFill>
                <a:latin typeface="Arial" panose="020B0604020202020204" pitchFamily="34" charset="0"/>
                <a:cs typeface="Arial" panose="020B0604020202020204" pitchFamily="34" charset="0"/>
              </a:rPr>
              <a:t>Conseiller le Leo club sur les questions d’administration et de service </a:t>
            </a:r>
          </a:p>
          <a:p>
            <a:pPr marL="257175" indent="-257175">
              <a:lnSpc>
                <a:spcPct val="150000"/>
              </a:lnSpc>
              <a:buFont typeface="Arial" panose="020B0604020202020204" pitchFamily="34" charset="0"/>
              <a:buChar char="•"/>
            </a:pPr>
            <a:r>
              <a:rPr lang="fr-FR" sz="1500">
                <a:solidFill>
                  <a:srgbClr val="55565A"/>
                </a:solidFill>
                <a:latin typeface="Arial" panose="020B0604020202020204" pitchFamily="34" charset="0"/>
                <a:cs typeface="Arial" panose="020B0604020202020204" pitchFamily="34" charset="0"/>
              </a:rPr>
              <a:t>Mise en place des comptes bancaires, de la comptabilité et de partenariats locaux pour le Leo club </a:t>
            </a:r>
          </a:p>
          <a:p>
            <a:pPr marL="257175" indent="-257175">
              <a:lnSpc>
                <a:spcPct val="150000"/>
              </a:lnSpc>
              <a:spcAft>
                <a:spcPts val="450"/>
              </a:spcAft>
              <a:buFont typeface="Arial" panose="020B0604020202020204" pitchFamily="34" charset="0"/>
              <a:buChar char="•"/>
            </a:pPr>
            <a:r>
              <a:rPr lang="fr-FR" sz="1500">
                <a:solidFill>
                  <a:srgbClr val="55565A"/>
                </a:solidFill>
                <a:latin typeface="Arial" panose="020B0604020202020204" pitchFamily="34" charset="0"/>
                <a:cs typeface="Arial" panose="020B0604020202020204" pitchFamily="34" charset="0"/>
              </a:rPr>
              <a:t>Désigner un conseiller dynamique pour le Leo club, assister aux événements du Leo club</a:t>
            </a:r>
          </a:p>
          <a:p>
            <a:pPr>
              <a:lnSpc>
                <a:spcPct val="150000"/>
              </a:lnSpc>
              <a:spcAft>
                <a:spcPts val="450"/>
              </a:spcAft>
            </a:pPr>
            <a:endParaRPr lang="en-US" sz="1800" kern="0" dirty="0">
              <a:solidFill>
                <a:srgbClr val="55565A"/>
              </a:solidFill>
              <a:latin typeface="Arial" panose="020B0604020202020204" pitchFamily="34" charset="0"/>
              <a:cs typeface="Arial" panose="020B0604020202020204" pitchFamily="34" charset="0"/>
            </a:endParaRPr>
          </a:p>
          <a:p>
            <a:pPr algn="ctr">
              <a:spcAft>
                <a:spcPts val="450"/>
              </a:spcAft>
            </a:pPr>
            <a:endParaRPr lang="en-US" sz="1800" kern="0" dirty="0">
              <a:solidFill>
                <a:srgbClr val="55565A"/>
              </a:solidFill>
              <a:latin typeface="Arial" panose="020B0604020202020204" pitchFamily="34" charset="0"/>
              <a:cs typeface="Arial" panose="020B0604020202020204" pitchFamily="34" charset="0"/>
            </a:endParaRPr>
          </a:p>
          <a:p>
            <a:endParaRPr lang="en-US" sz="1200" kern="0" dirty="0">
              <a:solidFill>
                <a:srgbClr val="55565A"/>
              </a:solidFill>
              <a:latin typeface="Arial" panose="020B0604020202020204" pitchFamily="34" charset="0"/>
              <a:cs typeface="Arial" panose="020B0604020202020204" pitchFamily="34" charset="0"/>
            </a:endParaRPr>
          </a:p>
          <a:p>
            <a:endParaRPr lang="en-US" sz="1500" kern="0" dirty="0">
              <a:solidFill>
                <a:srgbClr val="55565A"/>
              </a:solidFill>
              <a:latin typeface="Arial" panose="020B0604020202020204" pitchFamily="34" charset="0"/>
              <a:cs typeface="Arial" panose="020B0604020202020204" pitchFamily="34" charset="0"/>
            </a:endParaRPr>
          </a:p>
          <a:p>
            <a:endParaRPr lang="en-US" sz="15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cstate="print"/>
          <a:srcRect l="15744" b="4901"/>
          <a:stretch/>
        </p:blipFill>
        <p:spPr>
          <a:xfrm rot="10800000">
            <a:off x="8400081" y="859105"/>
            <a:ext cx="743920" cy="1259479"/>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cstate="print"/>
          <a:stretch>
            <a:fillRect/>
          </a:stretch>
        </p:blipFill>
        <p:spPr>
          <a:xfrm>
            <a:off x="6951619" y="5120354"/>
            <a:ext cx="995203" cy="497602"/>
          </a:xfrm>
          <a:prstGeom prst="rect">
            <a:avLst/>
          </a:prstGeom>
        </p:spPr>
      </p:pic>
    </p:spTree>
    <p:extLst>
      <p:ext uri="{BB962C8B-B14F-4D97-AF65-F5344CB8AC3E}">
        <p14:creationId xmlns:p14="http://schemas.microsoft.com/office/powerpoint/2010/main" val="154001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cstate="print"/>
          <a:srcRect l="16488" t="6778" r="50870" b="51086"/>
          <a:stretch/>
        </p:blipFill>
        <p:spPr>
          <a:xfrm>
            <a:off x="3045987" y="857250"/>
            <a:ext cx="2643788" cy="51435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5689775" y="857248"/>
            <a:ext cx="3454226" cy="51435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5207000" y="3964354"/>
            <a:ext cx="3529995" cy="1708160"/>
          </a:xfrm>
          <a:prstGeom prst="rect">
            <a:avLst/>
          </a:prstGeom>
          <a:noFill/>
        </p:spPr>
        <p:txBody>
          <a:bodyPr wrap="square" lIns="68580" tIns="34290" rIns="68580" bIns="34290" rtlCol="0" anchor="t">
            <a:spAutoFit/>
          </a:bodyPr>
          <a:lstStyle/>
          <a:p>
            <a:pPr algn="ctr"/>
            <a:r>
              <a:rPr lang="fr-FR" sz="1650" b="1">
                <a:solidFill>
                  <a:schemeClr val="bg1"/>
                </a:solidFill>
                <a:ea typeface="Arial" charset="0"/>
                <a:cs typeface="Arial" panose="020B0604020202020204" pitchFamily="34" charset="0"/>
              </a:rPr>
              <a:t>Leos Omega : 18-30 ans</a:t>
            </a:r>
          </a:p>
          <a:p>
            <a:pPr algn="ctr"/>
            <a:r>
              <a:rPr lang="fr-FR" sz="1800">
                <a:solidFill>
                  <a:schemeClr val="bg1"/>
                </a:solidFill>
                <a:latin typeface="Arial"/>
                <a:ea typeface="Arial" charset="0"/>
                <a:cs typeface="Arial"/>
              </a:rPr>
              <a:t>Mission : développement personnel et professionnel, et action à impact positif et direct sur la collectivité</a:t>
            </a:r>
          </a:p>
          <a:p>
            <a:pPr algn="ctr"/>
            <a:endParaRPr lang="en-US" sz="1800" dirty="0">
              <a:solidFill>
                <a:schemeClr val="bg1"/>
              </a:solidFill>
              <a:latin typeface="Arial"/>
              <a:ea typeface="Arial" charset="0"/>
              <a:cs typeface="Arial"/>
            </a:endParaRP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75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cstate="print"/>
          <a:srcRect l="15744" b="4901"/>
          <a:stretch/>
        </p:blipFill>
        <p:spPr>
          <a:xfrm rot="10800000" flipH="1" flipV="1">
            <a:off x="1" y="4741272"/>
            <a:ext cx="743920" cy="1259479"/>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cstate="print"/>
          <a:srcRect l="8882" t="39439" r="65220" b="6057"/>
          <a:stretch/>
        </p:blipFill>
        <p:spPr>
          <a:xfrm flipV="1">
            <a:off x="8155266" y="857248"/>
            <a:ext cx="995204" cy="3141731"/>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62982" y="3998979"/>
            <a:ext cx="3400739" cy="1454244"/>
          </a:xfrm>
          <a:prstGeom prst="rect">
            <a:avLst/>
          </a:prstGeom>
          <a:noFill/>
        </p:spPr>
        <p:txBody>
          <a:bodyPr wrap="square" rtlCol="0">
            <a:spAutoFit/>
          </a:bodyPr>
          <a:lstStyle/>
          <a:p>
            <a:pPr algn="ctr"/>
            <a:r>
              <a:rPr lang="fr-FR" sz="1650" b="1">
                <a:solidFill>
                  <a:srgbClr val="55565A"/>
                </a:solidFill>
                <a:ea typeface="Arial" charset="0"/>
                <a:cs typeface="Arial" panose="020B0604020202020204" pitchFamily="34" charset="0"/>
              </a:rPr>
              <a:t>Leos Alpha : 12-18 ans</a:t>
            </a:r>
          </a:p>
          <a:p>
            <a:pPr algn="ctr"/>
            <a:r>
              <a:rPr lang="fr-FR" sz="1800">
                <a:solidFill>
                  <a:srgbClr val="55565A"/>
                </a:solidFill>
                <a:ea typeface="Arial" charset="0"/>
                <a:cs typeface="Arial" panose="020B0604020202020204" pitchFamily="34" charset="0"/>
              </a:rPr>
              <a:t>Mission : service à la collectivité, leadership et responsabilité</a:t>
            </a:r>
          </a:p>
          <a:p>
            <a:pPr algn="ctr"/>
            <a:endParaRPr lang="en-US" sz="1800" dirty="0">
              <a:solidFill>
                <a:srgbClr val="55565A"/>
              </a:solidFill>
              <a:ea typeface="Arial"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cstate="print"/>
          <a:stretch>
            <a:fillRect/>
          </a:stretch>
        </p:blipFill>
        <p:spPr>
          <a:xfrm>
            <a:off x="856601" y="1559914"/>
            <a:ext cx="2404440" cy="2404440"/>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cstate="print"/>
          <a:srcRect/>
          <a:stretch/>
        </p:blipFill>
        <p:spPr>
          <a:xfrm>
            <a:off x="5642508" y="1493481"/>
            <a:ext cx="2404441" cy="2404441"/>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cstate="print"/>
          <a:stretch>
            <a:fillRect/>
          </a:stretch>
        </p:blipFill>
        <p:spPr>
          <a:xfrm>
            <a:off x="3959428" y="3400320"/>
            <a:ext cx="995203" cy="497602"/>
          </a:xfrm>
          <a:prstGeom prst="rect">
            <a:avLst/>
          </a:prstGeom>
        </p:spPr>
      </p:pic>
    </p:spTree>
    <p:extLst>
      <p:ext uri="{BB962C8B-B14F-4D97-AF65-F5344CB8AC3E}">
        <p14:creationId xmlns:p14="http://schemas.microsoft.com/office/powerpoint/2010/main" val="307559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6"/>
          <p:cNvSpPr>
            <a:spLocks noChangeArrowheads="1"/>
          </p:cNvSpPr>
          <p:nvPr/>
        </p:nvSpPr>
        <p:spPr bwMode="auto">
          <a:xfrm>
            <a:off x="6629400" y="609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endParaRPr lang="en-US" altLang="en-US" sz="1400">
              <a:solidFill>
                <a:srgbClr val="B9A26D"/>
              </a:solidFill>
            </a:endParaRPr>
          </a:p>
        </p:txBody>
      </p:sp>
      <p:sp>
        <p:nvSpPr>
          <p:cNvPr id="48132" name="Rectangle 5"/>
          <p:cNvSpPr>
            <a:spLocks noGrp="1" noChangeArrowheads="1"/>
          </p:cNvSpPr>
          <p:nvPr>
            <p:ph type="title"/>
          </p:nvPr>
        </p:nvSpPr>
        <p:spPr>
          <a:xfrm>
            <a:off x="457200" y="304800"/>
            <a:ext cx="8077200" cy="914400"/>
          </a:xfrm>
          <a:noFill/>
        </p:spPr>
        <p:txBody>
          <a:bodyPr anchor="b"/>
          <a:lstStyle/>
          <a:p>
            <a:pPr eaLnBrk="1" hangingPunct="1">
              <a:lnSpc>
                <a:spcPct val="90000"/>
              </a:lnSpc>
              <a:spcAft>
                <a:spcPts val="1800"/>
              </a:spcAft>
            </a:pPr>
            <a:r>
              <a:rPr altLang="en-US" sz="3200" dirty="0">
                <a:solidFill>
                  <a:srgbClr val="14AACC"/>
                </a:solidFill>
              </a:rPr>
              <a:t>Filières et types de Leo clubs</a:t>
            </a:r>
            <a:endParaRPr lang="fr-FR" altLang="en-US" dirty="0"/>
          </a:p>
        </p:txBody>
      </p:sp>
      <p:graphicFrame>
        <p:nvGraphicFramePr>
          <p:cNvPr id="6" name="Diagram 5"/>
          <p:cNvGraphicFramePr/>
          <p:nvPr/>
        </p:nvGraphicFramePr>
        <p:xfrm>
          <a:off x="1295400"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134"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Aperçu global et approche du programme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7881049" y="857251"/>
            <a:ext cx="1262951" cy="51434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cstate="print"/>
          <a:srcRect l="68604" t="4387" r="-7305" b="37925"/>
          <a:stretch/>
        </p:blipFill>
        <p:spPr>
          <a:xfrm rot="10800000">
            <a:off x="7881049" y="857250"/>
            <a:ext cx="1262951" cy="2823860"/>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75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1616480" y="1552693"/>
            <a:ext cx="6765749" cy="33378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400">
                <a:solidFill>
                  <a:srgbClr val="55565A"/>
                </a:solidFill>
              </a:rPr>
              <a:t>Organigramme de Leo club </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cstate="print"/>
          <a:srcRect l="15744" b="4901"/>
          <a:stretch/>
        </p:blipFill>
        <p:spPr>
          <a:xfrm rot="10800000" flipH="1">
            <a:off x="1" y="854412"/>
            <a:ext cx="743920" cy="1259479"/>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nvGraphicFramePr>
        <p:xfrm>
          <a:off x="536858" y="1111434"/>
          <a:ext cx="8070285" cy="5380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cstate="print"/>
          <a:stretch>
            <a:fillRect/>
          </a:stretch>
        </p:blipFill>
        <p:spPr>
          <a:xfrm>
            <a:off x="447826" y="1184839"/>
            <a:ext cx="1168655" cy="1168655"/>
          </a:xfrm>
          <a:prstGeom prst="rect">
            <a:avLst/>
          </a:prstGeom>
        </p:spPr>
      </p:pic>
    </p:spTree>
    <p:extLst>
      <p:ext uri="{BB962C8B-B14F-4D97-AF65-F5344CB8AC3E}">
        <p14:creationId xmlns:p14="http://schemas.microsoft.com/office/powerpoint/2010/main" val="266763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6"/>
          <p:cNvPicPr preferRelativeResize="0"/>
          <p:nvPr/>
        </p:nvPicPr>
        <p:blipFill rotWithShape="1">
          <a:blip r:embed="rId3">
            <a:alphaModFix/>
          </a:blip>
          <a:srcRect l="15744" b="4900"/>
          <a:stretch/>
        </p:blipFill>
        <p:spPr>
          <a:xfrm flipH="1">
            <a:off x="8218885" y="4434502"/>
            <a:ext cx="925115" cy="1566248"/>
          </a:xfrm>
          <a:prstGeom prst="rect">
            <a:avLst/>
          </a:prstGeom>
          <a:noFill/>
          <a:ln>
            <a:noFill/>
          </a:ln>
        </p:spPr>
      </p:pic>
      <p:sp>
        <p:nvSpPr>
          <p:cNvPr id="429" name="Google Shape;429;p26"/>
          <p:cNvSpPr txBox="1"/>
          <p:nvPr/>
        </p:nvSpPr>
        <p:spPr>
          <a:xfrm>
            <a:off x="8652867" y="5657794"/>
            <a:ext cx="491133" cy="342956"/>
          </a:xfrm>
          <a:prstGeom prst="rect">
            <a:avLst/>
          </a:prstGeom>
          <a:noFill/>
          <a:ln>
            <a:noFill/>
          </a:ln>
        </p:spPr>
        <p:txBody>
          <a:bodyPr spcFirstLastPara="1" wrap="square" lIns="68569" tIns="34275" rIns="68569" bIns="34275" anchor="t" anchorCtr="0">
            <a:noAutofit/>
          </a:bodyPr>
          <a:lstStyle/>
          <a:p>
            <a:pPr>
              <a:spcBef>
                <a:spcPts val="0"/>
              </a:spcBef>
              <a:spcAft>
                <a:spcPts val="0"/>
              </a:spcAft>
            </a:pPr>
            <a:fld id="{00000000-1234-1234-1234-123412341234}" type="slidenum">
              <a:rPr lang="fr-CA" sz="750">
                <a:solidFill>
                  <a:schemeClr val="lt1"/>
                </a:solidFill>
                <a:latin typeface="Arial"/>
                <a:ea typeface="Arial"/>
                <a:cs typeface="Arial"/>
                <a:sym typeface="Arial"/>
              </a:rPr>
              <a:pPr>
                <a:spcBef>
                  <a:spcPts val="0"/>
                </a:spcBef>
                <a:spcAft>
                  <a:spcPts val="0"/>
                </a:spcAft>
              </a:pPr>
              <a:t>18</a:t>
            </a:fld>
            <a:endParaRPr sz="750">
              <a:solidFill>
                <a:schemeClr val="lt1"/>
              </a:solidFill>
              <a:latin typeface="Arial"/>
              <a:ea typeface="Arial"/>
              <a:cs typeface="Arial"/>
              <a:sym typeface="Arial"/>
            </a:endParaRPr>
          </a:p>
        </p:txBody>
      </p:sp>
      <p:sp>
        <p:nvSpPr>
          <p:cNvPr id="430" name="Google Shape;430;p26"/>
          <p:cNvSpPr txBox="1"/>
          <p:nvPr/>
        </p:nvSpPr>
        <p:spPr>
          <a:xfrm>
            <a:off x="2487835" y="2216827"/>
            <a:ext cx="6001615" cy="2796605"/>
          </a:xfrm>
          <a:prstGeom prst="rect">
            <a:avLst/>
          </a:prstGeom>
          <a:noFill/>
          <a:ln>
            <a:noFill/>
          </a:ln>
        </p:spPr>
        <p:txBody>
          <a:bodyPr spcFirstLastPara="1" wrap="square" lIns="68569" tIns="34275" rIns="68569" bIns="34275" anchor="t" anchorCtr="0">
            <a:noAutofit/>
          </a:bodyPr>
          <a:lstStyle/>
          <a:p>
            <a:pPr>
              <a:spcBef>
                <a:spcPts val="0"/>
              </a:spcBef>
              <a:spcAft>
                <a:spcPts val="0"/>
              </a:spcAft>
              <a:buClr>
                <a:schemeClr val="dk1"/>
              </a:buClr>
              <a:buSzPts val="2400"/>
            </a:pPr>
            <a:endParaRPr sz="1800" b="1">
              <a:solidFill>
                <a:srgbClr val="55565A"/>
              </a:solidFill>
              <a:latin typeface="Arial"/>
              <a:ea typeface="Arial"/>
              <a:cs typeface="Arial"/>
              <a:sym typeface="Arial"/>
            </a:endParaRPr>
          </a:p>
        </p:txBody>
      </p:sp>
      <p:sp>
        <p:nvSpPr>
          <p:cNvPr id="431" name="Google Shape;431;p26"/>
          <p:cNvSpPr txBox="1"/>
          <p:nvPr/>
        </p:nvSpPr>
        <p:spPr>
          <a:xfrm>
            <a:off x="2008748" y="1900079"/>
            <a:ext cx="5379776" cy="789719"/>
          </a:xfrm>
          <a:prstGeom prst="rect">
            <a:avLst/>
          </a:prstGeom>
          <a:noFill/>
          <a:ln>
            <a:noFill/>
          </a:ln>
        </p:spPr>
        <p:txBody>
          <a:bodyPr spcFirstLastPara="1" wrap="square" lIns="68569" tIns="34275" rIns="68569" bIns="34275" anchor="t" anchorCtr="0">
            <a:noAutofit/>
          </a:bodyPr>
          <a:lstStyle/>
          <a:p>
            <a:pPr>
              <a:spcBef>
                <a:spcPts val="0"/>
              </a:spcBef>
              <a:spcAft>
                <a:spcPts val="0"/>
              </a:spcAft>
              <a:buClr>
                <a:schemeClr val="dk1"/>
              </a:buClr>
              <a:buSzPts val="2160"/>
            </a:pPr>
            <a:endParaRPr sz="1350">
              <a:solidFill>
                <a:srgbClr val="55565A"/>
              </a:solidFill>
              <a:latin typeface="Arial"/>
              <a:ea typeface="Arial"/>
              <a:cs typeface="Arial"/>
              <a:sym typeface="Arial"/>
            </a:endParaRPr>
          </a:p>
        </p:txBody>
      </p:sp>
      <p:sp>
        <p:nvSpPr>
          <p:cNvPr id="432" name="Google Shape;432;p26"/>
          <p:cNvSpPr txBox="1"/>
          <p:nvPr/>
        </p:nvSpPr>
        <p:spPr>
          <a:xfrm>
            <a:off x="1546484" y="1300456"/>
            <a:ext cx="5842040" cy="628021"/>
          </a:xfrm>
          <a:prstGeom prst="rect">
            <a:avLst/>
          </a:prstGeom>
          <a:noFill/>
          <a:ln>
            <a:noFill/>
          </a:ln>
        </p:spPr>
        <p:txBody>
          <a:bodyPr spcFirstLastPara="1" wrap="square" lIns="68569" tIns="34275" rIns="68569" bIns="34275" anchor="t" anchorCtr="0">
            <a:noAutofit/>
          </a:bodyPr>
          <a:lstStyle/>
          <a:p>
            <a:pPr>
              <a:spcBef>
                <a:spcPts val="0"/>
              </a:spcBef>
              <a:spcAft>
                <a:spcPts val="0"/>
              </a:spcAft>
              <a:buClr>
                <a:srgbClr val="55565A"/>
              </a:buClr>
              <a:buSzPts val="4320"/>
            </a:pPr>
            <a:r>
              <a:rPr lang="fr-CA" sz="2700" b="1">
                <a:solidFill>
                  <a:srgbClr val="55565A"/>
                </a:solidFill>
                <a:latin typeface="Arial"/>
                <a:ea typeface="Arial"/>
                <a:cs typeface="Arial"/>
                <a:sym typeface="Arial"/>
              </a:rPr>
              <a:t>Leo Club Statistics</a:t>
            </a:r>
            <a:endParaRPr sz="1800"/>
          </a:p>
        </p:txBody>
      </p:sp>
      <p:pic>
        <p:nvPicPr>
          <p:cNvPr id="433" name="Google Shape;433;p26"/>
          <p:cNvPicPr preferRelativeResize="0"/>
          <p:nvPr/>
        </p:nvPicPr>
        <p:blipFill rotWithShape="1">
          <a:blip r:embed="rId4">
            <a:alphaModFix/>
          </a:blip>
          <a:srcRect/>
          <a:stretch/>
        </p:blipFill>
        <p:spPr>
          <a:xfrm>
            <a:off x="95799" y="5286225"/>
            <a:ext cx="645308" cy="645308"/>
          </a:xfrm>
          <a:prstGeom prst="rect">
            <a:avLst/>
          </a:prstGeom>
          <a:noFill/>
          <a:ln>
            <a:noFill/>
          </a:ln>
        </p:spPr>
      </p:pic>
      <p:sp>
        <p:nvSpPr>
          <p:cNvPr id="434" name="Google Shape;434;p26"/>
          <p:cNvSpPr txBox="1"/>
          <p:nvPr/>
        </p:nvSpPr>
        <p:spPr>
          <a:xfrm>
            <a:off x="343581" y="1928476"/>
            <a:ext cx="2766150" cy="3145069"/>
          </a:xfrm>
          <a:prstGeom prst="rect">
            <a:avLst/>
          </a:prstGeom>
          <a:noFill/>
          <a:ln>
            <a:noFill/>
          </a:ln>
        </p:spPr>
        <p:txBody>
          <a:bodyPr spcFirstLastPara="1" wrap="square" lIns="51431" tIns="25706" rIns="51431" bIns="25706" anchor="t" anchorCtr="0">
            <a:spAutoFit/>
          </a:bodyPr>
          <a:lstStyle/>
          <a:p>
            <a:pPr>
              <a:spcBef>
                <a:spcPts val="0"/>
              </a:spcBef>
              <a:spcAft>
                <a:spcPts val="0"/>
              </a:spcAft>
              <a:buClr>
                <a:srgbClr val="000000"/>
              </a:buClr>
              <a:buSzPts val="3200"/>
            </a:pPr>
            <a:r>
              <a:rPr lang="fr-CA" dirty="0">
                <a:solidFill>
                  <a:srgbClr val="00AC69"/>
                </a:solidFill>
                <a:latin typeface="Arial"/>
                <a:ea typeface="Arial"/>
                <a:cs typeface="Arial"/>
                <a:sym typeface="Arial"/>
              </a:rPr>
              <a:t>7,765</a:t>
            </a:r>
            <a:r>
              <a:rPr lang="fr-CA" sz="1350" b="1" dirty="0">
                <a:solidFill>
                  <a:srgbClr val="55565A"/>
                </a:solidFill>
                <a:latin typeface="Arial"/>
                <a:ea typeface="Arial"/>
                <a:cs typeface="Arial"/>
                <a:sym typeface="Arial"/>
              </a:rPr>
              <a:t> Total </a:t>
            </a:r>
            <a:r>
              <a:rPr lang="fr-CA" sz="1350" b="1" dirty="0">
                <a:solidFill>
                  <a:srgbClr val="55565A"/>
                </a:solidFill>
              </a:rPr>
              <a:t>CLUBS LEO</a:t>
            </a:r>
            <a:endParaRPr sz="1350" dirty="0">
              <a:solidFill>
                <a:srgbClr val="000000"/>
              </a:solidFill>
              <a:latin typeface="Arial"/>
              <a:ea typeface="Arial"/>
              <a:cs typeface="Arial"/>
              <a:sym typeface="Arial"/>
            </a:endParaRPr>
          </a:p>
          <a:p>
            <a:pPr>
              <a:spcBef>
                <a:spcPts val="0"/>
              </a:spcBef>
              <a:spcAft>
                <a:spcPts val="0"/>
              </a:spcAft>
              <a:buClr>
                <a:srgbClr val="000000"/>
              </a:buClr>
              <a:buSzPts val="1800"/>
            </a:pPr>
            <a:endParaRPr sz="1350" b="1" dirty="0">
              <a:solidFill>
                <a:srgbClr val="55565A"/>
              </a:solidFill>
              <a:latin typeface="Arial"/>
              <a:ea typeface="Arial"/>
              <a:cs typeface="Arial"/>
              <a:sym typeface="Arial"/>
            </a:endParaRPr>
          </a:p>
          <a:p>
            <a:pPr>
              <a:spcBef>
                <a:spcPts val="0"/>
              </a:spcBef>
              <a:spcAft>
                <a:spcPts val="0"/>
              </a:spcAft>
              <a:buClr>
                <a:srgbClr val="000000"/>
              </a:buClr>
              <a:buSzPts val="3200"/>
            </a:pPr>
            <a:r>
              <a:rPr lang="fr-CA" dirty="0">
                <a:solidFill>
                  <a:srgbClr val="00AC69"/>
                </a:solidFill>
                <a:latin typeface="Arial"/>
                <a:ea typeface="Arial"/>
                <a:cs typeface="Arial"/>
                <a:sym typeface="Arial"/>
              </a:rPr>
              <a:t>3,170</a:t>
            </a:r>
            <a:r>
              <a:rPr lang="fr-CA" sz="1350" b="1" dirty="0">
                <a:solidFill>
                  <a:srgbClr val="55565A"/>
                </a:solidFill>
                <a:latin typeface="Arial"/>
                <a:ea typeface="Arial"/>
                <a:cs typeface="Arial"/>
                <a:sym typeface="Arial"/>
              </a:rPr>
              <a:t> </a:t>
            </a:r>
            <a:r>
              <a:rPr lang="fr-CA" sz="1350" b="1" dirty="0">
                <a:solidFill>
                  <a:srgbClr val="55565A"/>
                </a:solidFill>
              </a:rPr>
              <a:t> CLUBS LEO ALPHA</a:t>
            </a:r>
            <a:endParaRPr sz="1350" dirty="0">
              <a:solidFill>
                <a:srgbClr val="000000"/>
              </a:solidFill>
              <a:latin typeface="Arial"/>
              <a:ea typeface="Arial"/>
              <a:cs typeface="Arial"/>
              <a:sym typeface="Arial"/>
            </a:endParaRPr>
          </a:p>
          <a:p>
            <a:pPr>
              <a:spcBef>
                <a:spcPts val="0"/>
              </a:spcBef>
              <a:spcAft>
                <a:spcPts val="0"/>
              </a:spcAft>
              <a:buClr>
                <a:srgbClr val="000000"/>
              </a:buClr>
              <a:buSzPts val="1800"/>
            </a:pPr>
            <a:endParaRPr sz="1350" b="1" dirty="0">
              <a:solidFill>
                <a:srgbClr val="55565A"/>
              </a:solidFill>
              <a:latin typeface="Arial"/>
              <a:ea typeface="Arial"/>
              <a:cs typeface="Arial"/>
              <a:sym typeface="Arial"/>
            </a:endParaRPr>
          </a:p>
          <a:p>
            <a:pPr>
              <a:spcBef>
                <a:spcPts val="0"/>
              </a:spcBef>
              <a:spcAft>
                <a:spcPts val="0"/>
              </a:spcAft>
              <a:buClr>
                <a:srgbClr val="000000"/>
              </a:buClr>
              <a:buSzPts val="3200"/>
            </a:pPr>
            <a:r>
              <a:rPr lang="fr-CA" dirty="0">
                <a:solidFill>
                  <a:srgbClr val="00AC69"/>
                </a:solidFill>
                <a:latin typeface="Arial"/>
                <a:ea typeface="Arial"/>
                <a:cs typeface="Arial"/>
                <a:sym typeface="Arial"/>
              </a:rPr>
              <a:t>4,595</a:t>
            </a:r>
            <a:r>
              <a:rPr lang="fr-CA" sz="1350" b="1" dirty="0">
                <a:solidFill>
                  <a:srgbClr val="55565A"/>
                </a:solidFill>
                <a:latin typeface="Arial"/>
                <a:ea typeface="Arial"/>
                <a:cs typeface="Arial"/>
                <a:sym typeface="Arial"/>
              </a:rPr>
              <a:t> </a:t>
            </a:r>
            <a:r>
              <a:rPr lang="fr-CA" sz="1350" b="1" dirty="0">
                <a:solidFill>
                  <a:srgbClr val="55565A"/>
                </a:solidFill>
              </a:rPr>
              <a:t> CLUBS LEO OMEGA</a:t>
            </a:r>
            <a:endParaRPr sz="1350" dirty="0">
              <a:solidFill>
                <a:srgbClr val="000000"/>
              </a:solidFill>
              <a:latin typeface="Arial"/>
              <a:ea typeface="Arial"/>
              <a:cs typeface="Arial"/>
              <a:sym typeface="Arial"/>
            </a:endParaRPr>
          </a:p>
          <a:p>
            <a:pPr>
              <a:spcBef>
                <a:spcPts val="0"/>
              </a:spcBef>
              <a:spcAft>
                <a:spcPts val="0"/>
              </a:spcAft>
              <a:buClr>
                <a:srgbClr val="000000"/>
              </a:buClr>
              <a:buSzPts val="1800"/>
            </a:pPr>
            <a:endParaRPr sz="1350" b="1" dirty="0">
              <a:solidFill>
                <a:srgbClr val="55565A"/>
              </a:solidFill>
              <a:latin typeface="Arial"/>
              <a:ea typeface="Arial"/>
              <a:cs typeface="Arial"/>
              <a:sym typeface="Arial"/>
            </a:endParaRPr>
          </a:p>
          <a:p>
            <a:pPr>
              <a:spcBef>
                <a:spcPts val="0"/>
              </a:spcBef>
              <a:spcAft>
                <a:spcPts val="0"/>
              </a:spcAft>
              <a:buClr>
                <a:srgbClr val="000000"/>
              </a:buClr>
              <a:buSzPts val="3200"/>
            </a:pPr>
            <a:r>
              <a:rPr lang="fr-CA" dirty="0">
                <a:solidFill>
                  <a:srgbClr val="00AC69"/>
                </a:solidFill>
                <a:latin typeface="Arial"/>
                <a:ea typeface="Arial"/>
                <a:cs typeface="Arial"/>
                <a:sym typeface="Arial"/>
              </a:rPr>
              <a:t>153</a:t>
            </a:r>
            <a:r>
              <a:rPr lang="fr-CA" sz="1350" b="1" dirty="0">
                <a:solidFill>
                  <a:srgbClr val="55565A"/>
                </a:solidFill>
                <a:latin typeface="Arial"/>
                <a:ea typeface="Arial"/>
                <a:cs typeface="Arial"/>
                <a:sym typeface="Arial"/>
              </a:rPr>
              <a:t> </a:t>
            </a:r>
            <a:r>
              <a:rPr lang="fr-CA" sz="1350" b="1" dirty="0">
                <a:solidFill>
                  <a:srgbClr val="55565A"/>
                </a:solidFill>
              </a:rPr>
              <a:t>PAYS ET TERRITOIRES</a:t>
            </a:r>
            <a:endParaRPr sz="1350" dirty="0">
              <a:solidFill>
                <a:srgbClr val="000000"/>
              </a:solidFill>
              <a:latin typeface="Arial"/>
              <a:ea typeface="Arial"/>
              <a:cs typeface="Arial"/>
              <a:sym typeface="Arial"/>
            </a:endParaRPr>
          </a:p>
          <a:p>
            <a:pPr>
              <a:spcBef>
                <a:spcPts val="0"/>
              </a:spcBef>
              <a:spcAft>
                <a:spcPts val="0"/>
              </a:spcAft>
              <a:buClr>
                <a:srgbClr val="000000"/>
              </a:buClr>
              <a:buSzPts val="1800"/>
            </a:pPr>
            <a:endParaRPr sz="1350" b="1" dirty="0">
              <a:solidFill>
                <a:srgbClr val="55565A"/>
              </a:solidFill>
              <a:latin typeface="Arial"/>
              <a:ea typeface="Arial"/>
              <a:cs typeface="Arial"/>
              <a:sym typeface="Arial"/>
            </a:endParaRPr>
          </a:p>
          <a:p>
            <a:pPr>
              <a:spcBef>
                <a:spcPts val="0"/>
              </a:spcBef>
              <a:spcAft>
                <a:spcPts val="0"/>
              </a:spcAft>
              <a:buClr>
                <a:srgbClr val="000000"/>
              </a:buClr>
              <a:buSzPts val="3200"/>
            </a:pPr>
            <a:r>
              <a:rPr lang="fr-CA" dirty="0">
                <a:solidFill>
                  <a:srgbClr val="00AC69"/>
                </a:solidFill>
                <a:latin typeface="Arial"/>
                <a:ea typeface="Arial"/>
                <a:cs typeface="Arial"/>
                <a:sym typeface="Arial"/>
              </a:rPr>
              <a:t>194,012</a:t>
            </a:r>
            <a:r>
              <a:rPr lang="fr-CA" sz="1350" b="1" dirty="0">
                <a:solidFill>
                  <a:srgbClr val="55565A"/>
                </a:solidFill>
                <a:latin typeface="Arial"/>
                <a:ea typeface="Arial"/>
                <a:cs typeface="Arial"/>
                <a:sym typeface="Arial"/>
              </a:rPr>
              <a:t> </a:t>
            </a:r>
            <a:r>
              <a:rPr lang="fr-CA" sz="1350" b="1" dirty="0">
                <a:solidFill>
                  <a:srgbClr val="55565A"/>
                </a:solidFill>
              </a:rPr>
              <a:t>LEOS INSCRITS</a:t>
            </a:r>
            <a:endParaRPr sz="1350" b="1" dirty="0">
              <a:solidFill>
                <a:srgbClr val="55565A"/>
              </a:solidFill>
            </a:endParaRPr>
          </a:p>
          <a:p>
            <a:pPr>
              <a:spcBef>
                <a:spcPts val="0"/>
              </a:spcBef>
              <a:spcAft>
                <a:spcPts val="0"/>
              </a:spcAft>
              <a:buClr>
                <a:srgbClr val="000000"/>
              </a:buClr>
              <a:buSzPts val="3200"/>
            </a:pPr>
            <a:endParaRPr sz="1350" b="1" dirty="0">
              <a:solidFill>
                <a:srgbClr val="55565A"/>
              </a:solidFill>
            </a:endParaRPr>
          </a:p>
          <a:p>
            <a:pPr>
              <a:spcBef>
                <a:spcPts val="0"/>
              </a:spcBef>
              <a:spcAft>
                <a:spcPts val="0"/>
              </a:spcAft>
              <a:buClr>
                <a:srgbClr val="000000"/>
              </a:buClr>
              <a:buSzPts val="1800"/>
            </a:pPr>
            <a:r>
              <a:rPr lang="fr-CA" sz="1350" b="1" dirty="0">
                <a:solidFill>
                  <a:srgbClr val="55565A"/>
                </a:solidFill>
              </a:rPr>
              <a:t>STATISTIQUE</a:t>
            </a:r>
            <a:r>
              <a:rPr lang="fr-CA" sz="1350" b="1" dirty="0">
                <a:solidFill>
                  <a:srgbClr val="55565A"/>
                </a:solidFill>
                <a:latin typeface="Arial"/>
                <a:ea typeface="Arial"/>
                <a:cs typeface="Arial"/>
                <a:sym typeface="Arial"/>
              </a:rPr>
              <a:t> </a:t>
            </a:r>
            <a:r>
              <a:rPr lang="fr-CA" sz="1350" b="1" dirty="0">
                <a:solidFill>
                  <a:srgbClr val="55565A"/>
                </a:solidFill>
              </a:rPr>
              <a:t>AU</a:t>
            </a:r>
            <a:r>
              <a:rPr lang="fr-CA" sz="1350" b="1" dirty="0">
                <a:solidFill>
                  <a:srgbClr val="55565A"/>
                </a:solidFill>
                <a:latin typeface="Arial"/>
                <a:ea typeface="Arial"/>
                <a:cs typeface="Arial"/>
                <a:sym typeface="Arial"/>
              </a:rPr>
              <a:t> 23 OCT.</a:t>
            </a:r>
            <a:r>
              <a:rPr lang="fr-CA" sz="1350" b="1" dirty="0">
                <a:solidFill>
                  <a:srgbClr val="55565A"/>
                </a:solidFill>
              </a:rPr>
              <a:t> </a:t>
            </a:r>
            <a:r>
              <a:rPr lang="fr-CA" sz="1350" b="1" dirty="0">
                <a:solidFill>
                  <a:srgbClr val="55565A"/>
                </a:solidFill>
                <a:latin typeface="Arial"/>
                <a:ea typeface="Arial"/>
                <a:cs typeface="Arial"/>
                <a:sym typeface="Arial"/>
              </a:rPr>
              <a:t>2023</a:t>
            </a:r>
            <a:endParaRPr sz="1350" dirty="0">
              <a:solidFill>
                <a:srgbClr val="000000"/>
              </a:solidFill>
              <a:latin typeface="Arial"/>
              <a:ea typeface="Arial"/>
              <a:cs typeface="Arial"/>
              <a:sym typeface="Arial"/>
            </a:endParaRPr>
          </a:p>
        </p:txBody>
      </p:sp>
      <p:pic>
        <p:nvPicPr>
          <p:cNvPr id="435" name="Google Shape;435;p26"/>
          <p:cNvPicPr preferRelativeResize="0"/>
          <p:nvPr/>
        </p:nvPicPr>
        <p:blipFill rotWithShape="1">
          <a:blip r:embed="rId5">
            <a:alphaModFix/>
          </a:blip>
          <a:srcRect l="16530" t="2053" r="10928" b="4798"/>
          <a:stretch/>
        </p:blipFill>
        <p:spPr>
          <a:xfrm rot="10800000" flipH="1">
            <a:off x="0" y="857251"/>
            <a:ext cx="561975" cy="1082411"/>
          </a:xfrm>
          <a:prstGeom prst="rect">
            <a:avLst/>
          </a:prstGeom>
          <a:noFill/>
          <a:ln>
            <a:noFill/>
          </a:ln>
        </p:spPr>
      </p:pic>
      <p:sp>
        <p:nvSpPr>
          <p:cNvPr id="436" name="Google Shape;436;p26"/>
          <p:cNvSpPr/>
          <p:nvPr/>
        </p:nvSpPr>
        <p:spPr>
          <a:xfrm>
            <a:off x="3355071" y="2025113"/>
            <a:ext cx="4888981" cy="2882360"/>
          </a:xfrm>
          <a:custGeom>
            <a:avLst/>
            <a:gdLst/>
            <a:ahLst/>
            <a:cxnLst/>
            <a:rect l="l" t="t" r="r" b="b"/>
            <a:pathLst>
              <a:path w="2360" h="1390" extrusionOk="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p:spPr>
        <p:txBody>
          <a:bodyPr spcFirstLastPara="1" wrap="square" lIns="51431" tIns="25706" rIns="51431" bIns="25706" anchor="t" anchorCtr="0">
            <a:noAutofit/>
          </a:bodyPr>
          <a:lstStyle/>
          <a:p>
            <a:pPr>
              <a:spcBef>
                <a:spcPts val="0"/>
              </a:spcBef>
              <a:spcAft>
                <a:spcPts val="0"/>
              </a:spcAft>
              <a:buClr>
                <a:schemeClr val="dk1"/>
              </a:buClr>
              <a:buSzPts val="1400"/>
            </a:pPr>
            <a:endParaRPr sz="1050">
              <a:solidFill>
                <a:schemeClr val="dk1"/>
              </a:solidFill>
              <a:latin typeface="Calibri"/>
              <a:ea typeface="Calibri"/>
              <a:cs typeface="Calibri"/>
              <a:sym typeface="Calibri"/>
            </a:endParaRPr>
          </a:p>
        </p:txBody>
      </p:sp>
      <p:sp>
        <p:nvSpPr>
          <p:cNvPr id="437" name="Google Shape;437;p26"/>
          <p:cNvSpPr/>
          <p:nvPr/>
        </p:nvSpPr>
        <p:spPr>
          <a:xfrm>
            <a:off x="4630869" y="3663325"/>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D2240">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15%</a:t>
            </a:r>
            <a:endParaRPr sz="1350">
              <a:solidFill>
                <a:schemeClr val="dk1"/>
              </a:solidFill>
              <a:latin typeface="Calibri"/>
              <a:ea typeface="Calibri"/>
              <a:cs typeface="Calibri"/>
              <a:sym typeface="Calibri"/>
            </a:endParaRPr>
          </a:p>
        </p:txBody>
      </p:sp>
      <p:sp>
        <p:nvSpPr>
          <p:cNvPr id="438" name="Google Shape;438;p26"/>
          <p:cNvSpPr/>
          <p:nvPr/>
        </p:nvSpPr>
        <p:spPr>
          <a:xfrm>
            <a:off x="4199806" y="2840196"/>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EBB700">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24%</a:t>
            </a:r>
            <a:endParaRPr sz="1350">
              <a:solidFill>
                <a:schemeClr val="dk1"/>
              </a:solidFill>
              <a:latin typeface="Calibri"/>
              <a:ea typeface="Calibri"/>
              <a:cs typeface="Calibri"/>
              <a:sym typeface="Calibri"/>
            </a:endParaRPr>
          </a:p>
        </p:txBody>
      </p:sp>
      <p:sp>
        <p:nvSpPr>
          <p:cNvPr id="439" name="Google Shape;439;p26"/>
          <p:cNvSpPr/>
          <p:nvPr/>
        </p:nvSpPr>
        <p:spPr>
          <a:xfrm>
            <a:off x="5559487" y="2590126"/>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FF5C35">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16%</a:t>
            </a:r>
            <a:endParaRPr sz="1350">
              <a:solidFill>
                <a:schemeClr val="dk1"/>
              </a:solidFill>
              <a:latin typeface="Calibri"/>
              <a:ea typeface="Calibri"/>
              <a:cs typeface="Calibri"/>
              <a:sym typeface="Calibri"/>
            </a:endParaRPr>
          </a:p>
        </p:txBody>
      </p:sp>
      <p:sp>
        <p:nvSpPr>
          <p:cNvPr id="440" name="Google Shape;440;p26"/>
          <p:cNvSpPr/>
          <p:nvPr/>
        </p:nvSpPr>
        <p:spPr>
          <a:xfrm>
            <a:off x="7060913" y="2852398"/>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7A2682">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10%</a:t>
            </a:r>
            <a:endParaRPr sz="1350">
              <a:solidFill>
                <a:schemeClr val="dk1"/>
              </a:solidFill>
              <a:latin typeface="Calibri"/>
              <a:ea typeface="Calibri"/>
              <a:cs typeface="Calibri"/>
              <a:sym typeface="Calibri"/>
            </a:endParaRPr>
          </a:p>
        </p:txBody>
      </p:sp>
      <p:sp>
        <p:nvSpPr>
          <p:cNvPr id="441" name="Google Shape;441;p26"/>
          <p:cNvSpPr/>
          <p:nvPr/>
        </p:nvSpPr>
        <p:spPr>
          <a:xfrm>
            <a:off x="5773275" y="3688188"/>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407CCA">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7%</a:t>
            </a:r>
            <a:endParaRPr sz="1350">
              <a:solidFill>
                <a:schemeClr val="dk1"/>
              </a:solidFill>
              <a:latin typeface="Calibri"/>
              <a:ea typeface="Calibri"/>
              <a:cs typeface="Calibri"/>
              <a:sym typeface="Calibri"/>
            </a:endParaRPr>
          </a:p>
        </p:txBody>
      </p:sp>
      <p:sp>
        <p:nvSpPr>
          <p:cNvPr id="442" name="Google Shape;442;p26"/>
          <p:cNvSpPr/>
          <p:nvPr/>
        </p:nvSpPr>
        <p:spPr>
          <a:xfrm>
            <a:off x="7543433" y="3835003"/>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0AC69">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3%</a:t>
            </a:r>
            <a:endParaRPr sz="1350">
              <a:solidFill>
                <a:schemeClr val="dk1"/>
              </a:solidFill>
              <a:latin typeface="Calibri"/>
              <a:ea typeface="Calibri"/>
              <a:cs typeface="Calibri"/>
              <a:sym typeface="Calibri"/>
            </a:endParaRPr>
          </a:p>
        </p:txBody>
      </p:sp>
      <p:sp>
        <p:nvSpPr>
          <p:cNvPr id="443" name="Google Shape;443;p26"/>
          <p:cNvSpPr/>
          <p:nvPr/>
        </p:nvSpPr>
        <p:spPr>
          <a:xfrm>
            <a:off x="6479406" y="3018694"/>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55565A">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24%</a:t>
            </a:r>
            <a:endParaRPr sz="1350">
              <a:solidFill>
                <a:schemeClr val="dk1"/>
              </a:solidFill>
              <a:latin typeface="Calibri"/>
              <a:ea typeface="Calibri"/>
              <a:cs typeface="Calibri"/>
              <a:sym typeface="Calibri"/>
            </a:endParaRPr>
          </a:p>
        </p:txBody>
      </p:sp>
      <p:sp>
        <p:nvSpPr>
          <p:cNvPr id="444" name="Google Shape;444;p26"/>
          <p:cNvSpPr/>
          <p:nvPr/>
        </p:nvSpPr>
        <p:spPr>
          <a:xfrm>
            <a:off x="3855334" y="2305414"/>
            <a:ext cx="366955" cy="524543"/>
          </a:xfrm>
          <a:custGeom>
            <a:avLst/>
            <a:gdLst/>
            <a:ahLst/>
            <a:cxnLst/>
            <a:rect l="l" t="t" r="r" b="b"/>
            <a:pathLst>
              <a:path w="177" h="253" extrusionOk="0">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0338D">
              <a:alpha val="69411"/>
            </a:srgbClr>
          </a:solidFill>
          <a:ln>
            <a:noFill/>
          </a:ln>
        </p:spPr>
        <p:txBody>
          <a:bodyPr spcFirstLastPara="1" wrap="square" lIns="51431" tIns="77138" rIns="51431" bIns="51431" anchor="t" anchorCtr="0">
            <a:noAutofit/>
          </a:bodyPr>
          <a:lstStyle/>
          <a:p>
            <a:pPr algn="ctr">
              <a:spcBef>
                <a:spcPts val="0"/>
              </a:spcBef>
              <a:spcAft>
                <a:spcPts val="0"/>
              </a:spcAft>
              <a:buClr>
                <a:schemeClr val="lt1"/>
              </a:buClr>
              <a:buSzPts val="1200"/>
            </a:pPr>
            <a:r>
              <a:rPr lang="fr-CA" sz="900" b="1" i="1">
                <a:solidFill>
                  <a:schemeClr val="lt1"/>
                </a:solidFill>
                <a:latin typeface="Arial"/>
                <a:ea typeface="Arial"/>
                <a:cs typeface="Arial"/>
                <a:sym typeface="Arial"/>
              </a:rPr>
              <a:t>1%</a:t>
            </a:r>
            <a:endParaRPr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39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2524245" y="1640713"/>
            <a:ext cx="6518641" cy="3843146"/>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a:srcRect l="16530" t="2053" r="10928" b="4800"/>
          <a:stretch/>
        </p:blipFill>
        <p:spPr>
          <a:xfrm>
            <a:off x="1" y="4557535"/>
            <a:ext cx="749300" cy="1443215"/>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a:srcRect l="15744" b="4901"/>
          <a:stretch/>
        </p:blipFill>
        <p:spPr>
          <a:xfrm rot="10800000">
            <a:off x="8573899" y="857251"/>
            <a:ext cx="570101" cy="965199"/>
          </a:xfrm>
          <a:prstGeom prst="rect">
            <a:avLst/>
          </a:prstGeom>
        </p:spPr>
      </p:pic>
      <p:sp>
        <p:nvSpPr>
          <p:cNvPr id="28" name="Freeform 11"/>
          <p:cNvSpPr>
            <a:spLocks/>
          </p:cNvSpPr>
          <p:nvPr/>
        </p:nvSpPr>
        <p:spPr bwMode="auto">
          <a:xfrm>
            <a:off x="4225308" y="3824996"/>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D2240">
              <a:alpha val="70000"/>
            </a:srgbClr>
          </a:solidFill>
          <a:ln>
            <a:noFill/>
          </a:ln>
        </p:spPr>
        <p:txBody>
          <a:bodyPr lIns="68580" tIns="102870" rIns="68580" bIns="68580" anchor="t"/>
          <a:lstStyle/>
          <a:p>
            <a:pPr algn="ctr"/>
            <a:r>
              <a:rPr lang="en-US" sz="1200" b="1" i="1" dirty="0">
                <a:solidFill>
                  <a:schemeClr val="bg1"/>
                </a:solidFill>
                <a:latin typeface="Arial"/>
                <a:cs typeface="Arial"/>
              </a:rPr>
              <a:t>1054</a:t>
            </a:r>
            <a:endParaRPr lang="en-US" sz="1200" b="1" i="1" dirty="0">
              <a:solidFill>
                <a:schemeClr val="bg1"/>
              </a:solidFill>
              <a:cs typeface="Arial" panose="020B0604020202020204" pitchFamily="34" charset="0"/>
            </a:endParaRPr>
          </a:p>
        </p:txBody>
      </p:sp>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00338D"/>
                </a:solidFill>
              </a:rPr>
              <a:pPr eaLnBrk="0" hangingPunct="0">
                <a:spcBef>
                  <a:spcPct val="50000"/>
                </a:spcBef>
                <a:defRPr/>
              </a:pPr>
              <a:t>19</a:t>
            </a:fld>
            <a:endParaRPr lang="en-US" sz="750" dirty="0">
              <a:solidFill>
                <a:srgbClr val="00338D"/>
              </a:solidFill>
            </a:endParaRPr>
          </a:p>
        </p:txBody>
      </p:sp>
      <p:sp>
        <p:nvSpPr>
          <p:cNvPr id="47" name="TextBox 46">
            <a:extLst>
              <a:ext uri="{FF2B5EF4-FFF2-40B4-BE49-F238E27FC236}">
                <a16:creationId xmlns:a16="http://schemas.microsoft.com/office/drawing/2014/main" id="{EB01697C-F059-B84D-A904-845EA98E520D}"/>
              </a:ext>
            </a:extLst>
          </p:cNvPr>
          <p:cNvSpPr txBox="1"/>
          <p:nvPr/>
        </p:nvSpPr>
        <p:spPr>
          <a:xfrm>
            <a:off x="234828" y="2584341"/>
            <a:ext cx="3277736" cy="1638910"/>
          </a:xfrm>
          <a:prstGeom prst="rect">
            <a:avLst/>
          </a:prstGeom>
          <a:noFill/>
        </p:spPr>
        <p:txBody>
          <a:bodyPr wrap="square" lIns="68580" tIns="34290" rIns="68580" bIns="34290" rtlCol="0" anchor="t">
            <a:spAutoFit/>
          </a:bodyPr>
          <a:lstStyle/>
          <a:p>
            <a:r>
              <a:rPr lang="en-US" kern="0" dirty="0">
                <a:solidFill>
                  <a:srgbClr val="00AC69"/>
                </a:solidFill>
                <a:latin typeface="Arial"/>
                <a:cs typeface="Arial"/>
              </a:rPr>
              <a:t>7,765 </a:t>
            </a:r>
            <a:r>
              <a:rPr lang="en-US" sz="1500" b="1" dirty="0">
                <a:solidFill>
                  <a:srgbClr val="55565A"/>
                </a:solidFill>
                <a:latin typeface="Arial"/>
                <a:ea typeface="Arial" charset="0"/>
                <a:cs typeface="Arial"/>
              </a:rPr>
              <a:t>Leo Clubs</a:t>
            </a:r>
          </a:p>
          <a:p>
            <a:endParaRPr lang="en-US" sz="1500" b="1" dirty="0">
              <a:solidFill>
                <a:srgbClr val="55565A"/>
              </a:solidFill>
              <a:latin typeface="Arial" charset="0"/>
              <a:ea typeface="Arial" charset="0"/>
              <a:cs typeface="Arial" charset="0"/>
            </a:endParaRPr>
          </a:p>
          <a:p>
            <a:r>
              <a:rPr lang="en-US" kern="0" dirty="0">
                <a:solidFill>
                  <a:srgbClr val="00AC69"/>
                </a:solidFill>
                <a:latin typeface="Arial"/>
                <a:cs typeface="Arial"/>
              </a:rPr>
              <a:t>153</a:t>
            </a:r>
            <a:r>
              <a:rPr lang="en-US" sz="1500" b="1" dirty="0">
                <a:solidFill>
                  <a:srgbClr val="55565A"/>
                </a:solidFill>
                <a:latin typeface="Arial"/>
                <a:ea typeface="Arial" charset="0"/>
                <a:cs typeface="Arial"/>
              </a:rPr>
              <a:t> Nations and Territories</a:t>
            </a:r>
          </a:p>
          <a:p>
            <a:endParaRPr lang="en-US" sz="1500" b="1" dirty="0">
              <a:solidFill>
                <a:srgbClr val="55565A"/>
              </a:solidFill>
              <a:latin typeface="Arial" charset="0"/>
              <a:ea typeface="Arial" charset="0"/>
              <a:cs typeface="Arial" charset="0"/>
            </a:endParaRPr>
          </a:p>
          <a:p>
            <a:r>
              <a:rPr lang="en-US" kern="0" dirty="0">
                <a:solidFill>
                  <a:srgbClr val="00AC69"/>
                </a:solidFill>
                <a:latin typeface="Arial"/>
                <a:cs typeface="Arial"/>
              </a:rPr>
              <a:t>194,012 </a:t>
            </a:r>
            <a:r>
              <a:rPr lang="en-US" sz="1500" b="1" dirty="0">
                <a:solidFill>
                  <a:srgbClr val="55565A"/>
                </a:solidFill>
                <a:latin typeface="Arial"/>
                <a:ea typeface="Arial" charset="0"/>
                <a:cs typeface="Arial"/>
              </a:rPr>
              <a:t>Reported Leos</a:t>
            </a:r>
          </a:p>
        </p:txBody>
      </p:sp>
      <p:sp>
        <p:nvSpPr>
          <p:cNvPr id="48" name="TextBox 47">
            <a:extLst>
              <a:ext uri="{FF2B5EF4-FFF2-40B4-BE49-F238E27FC236}">
                <a16:creationId xmlns:a16="http://schemas.microsoft.com/office/drawing/2014/main" id="{0EA384AD-6BA8-034B-8778-3735A82D7C2F}"/>
              </a:ext>
            </a:extLst>
          </p:cNvPr>
          <p:cNvSpPr txBox="1"/>
          <p:nvPr/>
        </p:nvSpPr>
        <p:spPr>
          <a:xfrm>
            <a:off x="524956" y="4276637"/>
            <a:ext cx="2521208" cy="253916"/>
          </a:xfrm>
          <a:prstGeom prst="rect">
            <a:avLst/>
          </a:prstGeom>
          <a:noFill/>
        </p:spPr>
        <p:txBody>
          <a:bodyPr wrap="square" lIns="68580" tIns="34290" rIns="68580" bIns="34290" rtlCol="0" anchor="t">
            <a:spAutoFit/>
          </a:bodyPr>
          <a:lstStyle/>
          <a:p>
            <a:pPr algn="r"/>
            <a:r>
              <a:rPr lang="en-US" sz="1200" dirty="0">
                <a:solidFill>
                  <a:schemeClr val="tx1">
                    <a:lumMod val="50000"/>
                    <a:lumOff val="50000"/>
                  </a:schemeClr>
                </a:solidFill>
                <a:latin typeface="Arial"/>
                <a:ea typeface="Arial" charset="0"/>
                <a:cs typeface="Arial"/>
              </a:rPr>
              <a:t>As of 10/23/23</a:t>
            </a:r>
            <a:endParaRPr lang="en-US" sz="1200" dirty="0">
              <a:solidFill>
                <a:schemeClr val="tx1">
                  <a:lumMod val="50000"/>
                  <a:lumOff val="50000"/>
                </a:schemeClr>
              </a:solidFill>
              <a:latin typeface="Arial" charset="0"/>
              <a:ea typeface="Arial" charset="0"/>
              <a:cs typeface="Arial" charset="0"/>
            </a:endParaRPr>
          </a:p>
        </p:txBody>
      </p:sp>
      <p:sp>
        <p:nvSpPr>
          <p:cNvPr id="49" name="Freeform 11">
            <a:extLst>
              <a:ext uri="{FF2B5EF4-FFF2-40B4-BE49-F238E27FC236}">
                <a16:creationId xmlns:a16="http://schemas.microsoft.com/office/drawing/2014/main" id="{670A59F0-4F29-4047-8940-6AC96626B915}"/>
              </a:ext>
            </a:extLst>
          </p:cNvPr>
          <p:cNvSpPr>
            <a:spLocks/>
          </p:cNvSpPr>
          <p:nvPr/>
        </p:nvSpPr>
        <p:spPr bwMode="auto">
          <a:xfrm>
            <a:off x="3650558" y="2727490"/>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EBB700">
              <a:alpha val="70000"/>
            </a:srgbClr>
          </a:solidFill>
          <a:ln>
            <a:noFill/>
          </a:ln>
        </p:spPr>
        <p:txBody>
          <a:bodyPr lIns="68580" tIns="102870" rIns="68580" bIns="68580" anchor="t"/>
          <a:lstStyle/>
          <a:p>
            <a:pPr algn="ctr"/>
            <a:r>
              <a:rPr lang="en-US" sz="1200" b="1" i="1" dirty="0">
                <a:solidFill>
                  <a:schemeClr val="bg1"/>
                </a:solidFill>
                <a:latin typeface="Arial"/>
                <a:cs typeface="Arial"/>
              </a:rPr>
              <a:t>1616</a:t>
            </a:r>
            <a:endParaRPr lang="en-US" sz="1200" b="1" i="1" dirty="0">
              <a:solidFill>
                <a:schemeClr val="bg1"/>
              </a:solidFill>
              <a:cs typeface="Arial" panose="020B0604020202020204" pitchFamily="34" charset="0"/>
            </a:endParaRPr>
          </a:p>
        </p:txBody>
      </p:sp>
      <p:sp>
        <p:nvSpPr>
          <p:cNvPr id="50" name="Freeform 11">
            <a:extLst>
              <a:ext uri="{FF2B5EF4-FFF2-40B4-BE49-F238E27FC236}">
                <a16:creationId xmlns:a16="http://schemas.microsoft.com/office/drawing/2014/main" id="{96D95C5A-F3DD-8346-BDD6-A272AF5721EF}"/>
              </a:ext>
            </a:extLst>
          </p:cNvPr>
          <p:cNvSpPr>
            <a:spLocks/>
          </p:cNvSpPr>
          <p:nvPr/>
        </p:nvSpPr>
        <p:spPr bwMode="auto">
          <a:xfrm>
            <a:off x="5463466" y="2394064"/>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FF5C35">
              <a:alpha val="70000"/>
            </a:srgbClr>
          </a:solidFill>
          <a:ln>
            <a:noFill/>
          </a:ln>
        </p:spPr>
        <p:txBody>
          <a:bodyPr lIns="68580" tIns="102870" rIns="68580" bIns="68580" anchor="t"/>
          <a:lstStyle/>
          <a:p>
            <a:pPr algn="ctr"/>
            <a:r>
              <a:rPr lang="en-US" sz="1200" b="1" i="1" dirty="0">
                <a:solidFill>
                  <a:schemeClr val="bg1"/>
                </a:solidFill>
                <a:latin typeface="Arial"/>
                <a:cs typeface="Arial"/>
              </a:rPr>
              <a:t>1122</a:t>
            </a:r>
            <a:endParaRPr lang="en-US" sz="1200" b="1" i="1" dirty="0">
              <a:solidFill>
                <a:schemeClr val="bg1"/>
              </a:solidFill>
              <a:cs typeface="Arial" panose="020B0604020202020204" pitchFamily="34" charset="0"/>
            </a:endParaRPr>
          </a:p>
        </p:txBody>
      </p:sp>
      <p:sp>
        <p:nvSpPr>
          <p:cNvPr id="51" name="Freeform 11">
            <a:extLst>
              <a:ext uri="{FF2B5EF4-FFF2-40B4-BE49-F238E27FC236}">
                <a16:creationId xmlns:a16="http://schemas.microsoft.com/office/drawing/2014/main" id="{24B59A1F-517A-0549-BDBF-CFE1C1952937}"/>
              </a:ext>
            </a:extLst>
          </p:cNvPr>
          <p:cNvSpPr>
            <a:spLocks/>
          </p:cNvSpPr>
          <p:nvPr/>
        </p:nvSpPr>
        <p:spPr bwMode="auto">
          <a:xfrm>
            <a:off x="7220731" y="2671146"/>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7A2682">
              <a:alpha val="70000"/>
            </a:srgbClr>
          </a:solidFill>
          <a:ln>
            <a:noFill/>
          </a:ln>
        </p:spPr>
        <p:txBody>
          <a:bodyPr lIns="68580" tIns="102870" rIns="68580" bIns="68580" anchor="t"/>
          <a:lstStyle/>
          <a:p>
            <a:pPr algn="ctr"/>
            <a:r>
              <a:rPr lang="en-US" sz="1200" b="1" i="1" dirty="0">
                <a:solidFill>
                  <a:schemeClr val="bg1"/>
                </a:solidFill>
                <a:latin typeface="Arial"/>
                <a:cs typeface="Arial"/>
              </a:rPr>
              <a:t>773</a:t>
            </a:r>
            <a:endParaRPr lang="en-US" sz="1200" b="1" i="1" dirty="0">
              <a:solidFill>
                <a:schemeClr val="bg1"/>
              </a:solidFill>
              <a:cs typeface="Arial" panose="020B0604020202020204" pitchFamily="34" charset="0"/>
            </a:endParaRPr>
          </a:p>
        </p:txBody>
      </p:sp>
      <p:sp>
        <p:nvSpPr>
          <p:cNvPr id="52" name="Freeform 11">
            <a:extLst>
              <a:ext uri="{FF2B5EF4-FFF2-40B4-BE49-F238E27FC236}">
                <a16:creationId xmlns:a16="http://schemas.microsoft.com/office/drawing/2014/main" id="{2C99A083-3A8D-7046-8908-0A45649B671B}"/>
              </a:ext>
            </a:extLst>
          </p:cNvPr>
          <p:cNvSpPr>
            <a:spLocks/>
          </p:cNvSpPr>
          <p:nvPr/>
        </p:nvSpPr>
        <p:spPr bwMode="auto">
          <a:xfrm>
            <a:off x="5748517" y="3858146"/>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407CCA">
              <a:alpha val="70000"/>
            </a:srgbClr>
          </a:solidFill>
          <a:ln>
            <a:noFill/>
          </a:ln>
        </p:spPr>
        <p:txBody>
          <a:bodyPr lIns="68580" tIns="102870" rIns="68580" bIns="68580"/>
          <a:lstStyle/>
          <a:p>
            <a:pPr algn="ctr"/>
            <a:r>
              <a:rPr lang="en-US" sz="1200" b="1" i="1" dirty="0">
                <a:solidFill>
                  <a:schemeClr val="bg1"/>
                </a:solidFill>
                <a:cs typeface="Arial" panose="020B0604020202020204" pitchFamily="34" charset="0"/>
              </a:rPr>
              <a:t>610</a:t>
            </a:r>
          </a:p>
        </p:txBody>
      </p:sp>
      <p:sp>
        <p:nvSpPr>
          <p:cNvPr id="53" name="Freeform 11">
            <a:extLst>
              <a:ext uri="{FF2B5EF4-FFF2-40B4-BE49-F238E27FC236}">
                <a16:creationId xmlns:a16="http://schemas.microsoft.com/office/drawing/2014/main" id="{1D024A60-A098-DB43-8930-E367AABF1983}"/>
              </a:ext>
            </a:extLst>
          </p:cNvPr>
          <p:cNvSpPr>
            <a:spLocks/>
          </p:cNvSpPr>
          <p:nvPr/>
        </p:nvSpPr>
        <p:spPr bwMode="auto">
          <a:xfrm>
            <a:off x="8108727" y="4053899"/>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0AC69">
              <a:alpha val="70000"/>
            </a:srgbClr>
          </a:solidFill>
          <a:ln>
            <a:noFill/>
          </a:ln>
        </p:spPr>
        <p:txBody>
          <a:bodyPr lIns="68580" tIns="102870" rIns="68580" bIns="68580" anchor="t"/>
          <a:lstStyle/>
          <a:p>
            <a:pPr algn="ctr"/>
            <a:r>
              <a:rPr lang="en-US" sz="1200" b="1" i="1" dirty="0">
                <a:solidFill>
                  <a:schemeClr val="bg1"/>
                </a:solidFill>
                <a:latin typeface="Arial"/>
                <a:cs typeface="Arial"/>
              </a:rPr>
              <a:t>187</a:t>
            </a:r>
            <a:endParaRPr lang="en-US" sz="1200" b="1" i="1" dirty="0">
              <a:solidFill>
                <a:schemeClr val="bg1"/>
              </a:solidFill>
              <a:cs typeface="Arial" panose="020B0604020202020204" pitchFamily="34" charset="0"/>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425192" y="1358392"/>
            <a:ext cx="4657222" cy="33378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100" kern="0" dirty="0">
                <a:solidFill>
                  <a:srgbClr val="55565A"/>
                </a:solidFill>
              </a:rPr>
              <a:t>Leo Club Statistics</a:t>
            </a:r>
          </a:p>
        </p:txBody>
      </p:sp>
      <p:sp>
        <p:nvSpPr>
          <p:cNvPr id="17" name="Freeform 11">
            <a:extLst>
              <a:ext uri="{FF2B5EF4-FFF2-40B4-BE49-F238E27FC236}">
                <a16:creationId xmlns:a16="http://schemas.microsoft.com/office/drawing/2014/main" id="{764512CE-5870-364F-85AF-9200E68EDA4D}"/>
              </a:ext>
            </a:extLst>
          </p:cNvPr>
          <p:cNvSpPr>
            <a:spLocks/>
          </p:cNvSpPr>
          <p:nvPr/>
        </p:nvSpPr>
        <p:spPr bwMode="auto">
          <a:xfrm>
            <a:off x="6315064" y="3069215"/>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55565A">
              <a:alpha val="70000"/>
            </a:srgbClr>
          </a:solidFill>
          <a:ln>
            <a:noFill/>
          </a:ln>
        </p:spPr>
        <p:txBody>
          <a:bodyPr lIns="68580" tIns="102870" rIns="68580" bIns="68580" anchor="t"/>
          <a:lstStyle/>
          <a:p>
            <a:pPr algn="ctr"/>
            <a:r>
              <a:rPr lang="en-US" sz="1200" b="1" i="1" dirty="0">
                <a:solidFill>
                  <a:schemeClr val="bg1"/>
                </a:solidFill>
                <a:latin typeface="Arial"/>
                <a:cs typeface="Arial"/>
              </a:rPr>
              <a:t>2314</a:t>
            </a:r>
            <a:endParaRPr lang="en-US" sz="1200" b="1" i="1" dirty="0">
              <a:solidFill>
                <a:schemeClr val="bg1"/>
              </a:solidFill>
              <a:cs typeface="Arial" panose="020B0604020202020204" pitchFamily="34" charset="0"/>
            </a:endParaRPr>
          </a:p>
        </p:txBody>
      </p:sp>
      <p:sp>
        <p:nvSpPr>
          <p:cNvPr id="18" name="Freeform 11">
            <a:extLst>
              <a:ext uri="{FF2B5EF4-FFF2-40B4-BE49-F238E27FC236}">
                <a16:creationId xmlns:a16="http://schemas.microsoft.com/office/drawing/2014/main" id="{E5FF4950-789D-E447-B9DF-C08C40E75B11}"/>
              </a:ext>
            </a:extLst>
          </p:cNvPr>
          <p:cNvSpPr>
            <a:spLocks/>
          </p:cNvSpPr>
          <p:nvPr/>
        </p:nvSpPr>
        <p:spPr bwMode="auto">
          <a:xfrm>
            <a:off x="3191262" y="2014447"/>
            <a:ext cx="489273" cy="699390"/>
          </a:xfrm>
          <a:custGeom>
            <a:avLst/>
            <a:gdLst>
              <a:gd name="T0" fmla="*/ 728044 w 177"/>
              <a:gd name="T1" fmla="*/ 574568 h 253"/>
              <a:gd name="T2" fmla="*/ 728044 w 177"/>
              <a:gd name="T3" fmla="*/ 574568 h 253"/>
              <a:gd name="T4" fmla="*/ 776288 w 177"/>
              <a:gd name="T5" fmla="*/ 390355 h 253"/>
              <a:gd name="T6" fmla="*/ 390337 w 177"/>
              <a:gd name="T7" fmla="*/ 0 h 253"/>
              <a:gd name="T8" fmla="*/ 0 w 177"/>
              <a:gd name="T9" fmla="*/ 390355 h 253"/>
              <a:gd name="T10" fmla="*/ 21929 w 177"/>
              <a:gd name="T11" fmla="*/ 513164 h 253"/>
              <a:gd name="T12" fmla="*/ 43858 w 177"/>
              <a:gd name="T13" fmla="*/ 565796 h 253"/>
              <a:gd name="T14" fmla="*/ 43858 w 177"/>
              <a:gd name="T15" fmla="*/ 565796 h 253"/>
              <a:gd name="T16" fmla="*/ 43858 w 177"/>
              <a:gd name="T17" fmla="*/ 565796 h 253"/>
              <a:gd name="T18" fmla="*/ 92102 w 177"/>
              <a:gd name="T19" fmla="*/ 653516 h 253"/>
              <a:gd name="T20" fmla="*/ 390337 w 177"/>
              <a:gd name="T21" fmla="*/ 1109662 h 253"/>
              <a:gd name="T22" fmla="*/ 675414 w 177"/>
              <a:gd name="T23" fmla="*/ 662288 h 253"/>
              <a:gd name="T24" fmla="*/ 728044 w 177"/>
              <a:gd name="T25" fmla="*/ 578954 h 253"/>
              <a:gd name="T26" fmla="*/ 728044 w 177"/>
              <a:gd name="T27" fmla="*/ 574568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3">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9"/>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3"/>
                  <a:pt x="89" y="253"/>
                  <a:pt x="89" y="253"/>
                </a:cubicBezTo>
                <a:cubicBezTo>
                  <a:pt x="154" y="151"/>
                  <a:pt x="154" y="151"/>
                  <a:pt x="154" y="151"/>
                </a:cubicBezTo>
                <a:cubicBezTo>
                  <a:pt x="156" y="148"/>
                  <a:pt x="164" y="135"/>
                  <a:pt x="166" y="132"/>
                </a:cubicBezTo>
                <a:lnTo>
                  <a:pt x="166" y="131"/>
                </a:lnTo>
                <a:close/>
              </a:path>
            </a:pathLst>
          </a:custGeom>
          <a:solidFill>
            <a:srgbClr val="00338D">
              <a:alpha val="70000"/>
            </a:srgbClr>
          </a:solidFill>
          <a:ln>
            <a:noFill/>
          </a:ln>
        </p:spPr>
        <p:txBody>
          <a:bodyPr lIns="68580" tIns="102870" rIns="68580" bIns="68580" anchor="t"/>
          <a:lstStyle/>
          <a:p>
            <a:pPr algn="ctr"/>
            <a:r>
              <a:rPr lang="en-US" sz="1200" b="1" i="1" dirty="0">
                <a:solidFill>
                  <a:schemeClr val="bg1"/>
                </a:solidFill>
                <a:latin typeface="Arial"/>
                <a:cs typeface="Arial"/>
              </a:rPr>
              <a:t>89</a:t>
            </a:r>
            <a:endParaRPr lang="en-US" sz="1200" b="1" i="1" dirty="0">
              <a:solidFill>
                <a:schemeClr val="bg1"/>
              </a:solidFill>
              <a:cs typeface="Arial" panose="020B0604020202020204" pitchFamily="34" charset="0"/>
            </a:endParaRPr>
          </a:p>
        </p:txBody>
      </p:sp>
    </p:spTree>
    <p:extLst>
      <p:ext uri="{BB962C8B-B14F-4D97-AF65-F5344CB8AC3E}">
        <p14:creationId xmlns:p14="http://schemas.microsoft.com/office/powerpoint/2010/main" val="428825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228725"/>
            <a:ext cx="7886700" cy="44005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228725"/>
            <a:ext cx="7886700" cy="4400550"/>
          </a:xfrm>
          <a:prstGeom prst="rect">
            <a:avLst/>
          </a:prstGeom>
        </p:spPr>
      </p:pic>
    </p:spTree>
    <p:extLst>
      <p:ext uri="{BB962C8B-B14F-4D97-AF65-F5344CB8AC3E}">
        <p14:creationId xmlns:p14="http://schemas.microsoft.com/office/powerpoint/2010/main" val="52714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4626" y="305971"/>
            <a:ext cx="1765193" cy="5374683"/>
          </a:xfrm>
          <a:custGeom>
            <a:avLst/>
            <a:gdLst/>
            <a:ahLst/>
            <a:cxnLst/>
            <a:rect l="l" t="t" r="r" b="b"/>
            <a:pathLst>
              <a:path w="3530386" h="10749366">
                <a:moveTo>
                  <a:pt x="0" y="0"/>
                </a:moveTo>
                <a:lnTo>
                  <a:pt x="3530387" y="0"/>
                </a:lnTo>
                <a:lnTo>
                  <a:pt x="3530387" y="10749366"/>
                </a:lnTo>
                <a:lnTo>
                  <a:pt x="0" y="10749366"/>
                </a:lnTo>
                <a:lnTo>
                  <a:pt x="0" y="0"/>
                </a:lnTo>
                <a:close/>
              </a:path>
            </a:pathLst>
          </a:custGeom>
          <a:blipFill>
            <a:blip r:embed="rId3"/>
            <a:stretch>
              <a:fillRect l="-256753" t="-61071" r="-49463" b="-38992"/>
            </a:stretch>
          </a:blipFill>
        </p:spPr>
        <p:txBody>
          <a:bodyPr/>
          <a:lstStyle/>
          <a:p>
            <a:endParaRPr lang="fr-CA"/>
          </a:p>
        </p:txBody>
      </p:sp>
      <p:sp>
        <p:nvSpPr>
          <p:cNvPr id="3" name="Freeform 3"/>
          <p:cNvSpPr/>
          <p:nvPr/>
        </p:nvSpPr>
        <p:spPr>
          <a:xfrm rot="-10800000" flipV="1">
            <a:off x="8218884" y="4434502"/>
            <a:ext cx="925116" cy="1566248"/>
          </a:xfrm>
          <a:custGeom>
            <a:avLst/>
            <a:gdLst/>
            <a:ahLst/>
            <a:cxnLst/>
            <a:rect l="l" t="t" r="r" b="b"/>
            <a:pathLst>
              <a:path w="1850231" h="3132496">
                <a:moveTo>
                  <a:pt x="0" y="3132497"/>
                </a:moveTo>
                <a:lnTo>
                  <a:pt x="1850230" y="3132497"/>
                </a:lnTo>
                <a:lnTo>
                  <a:pt x="1850230" y="0"/>
                </a:lnTo>
                <a:lnTo>
                  <a:pt x="0" y="0"/>
                </a:lnTo>
                <a:lnTo>
                  <a:pt x="0" y="3132497"/>
                </a:lnTo>
                <a:close/>
              </a:path>
            </a:pathLst>
          </a:custGeom>
          <a:blipFill>
            <a:blip r:embed="rId4"/>
            <a:stretch>
              <a:fillRect l="-18696" r="-55" b="-5153"/>
            </a:stretch>
          </a:blipFill>
        </p:spPr>
        <p:txBody>
          <a:bodyPr/>
          <a:lstStyle/>
          <a:p>
            <a:endParaRPr lang="fr-CA"/>
          </a:p>
        </p:txBody>
      </p:sp>
      <p:sp>
        <p:nvSpPr>
          <p:cNvPr id="4" name="TextBox 4"/>
          <p:cNvSpPr txBox="1"/>
          <p:nvPr/>
        </p:nvSpPr>
        <p:spPr>
          <a:xfrm>
            <a:off x="8698587" y="5661604"/>
            <a:ext cx="399693" cy="115416"/>
          </a:xfrm>
          <a:prstGeom prst="rect">
            <a:avLst/>
          </a:prstGeom>
        </p:spPr>
        <p:txBody>
          <a:bodyPr lIns="0" tIns="0" rIns="0" bIns="0" rtlCol="0" anchor="t">
            <a:spAutoFit/>
          </a:bodyPr>
          <a:lstStyle/>
          <a:p>
            <a:pPr>
              <a:lnSpc>
                <a:spcPts val="900"/>
              </a:lnSpc>
            </a:pPr>
            <a:r>
              <a:rPr lang="en-US" sz="750">
                <a:solidFill>
                  <a:srgbClr val="FFFFFF"/>
                </a:solidFill>
                <a:latin typeface="Arial"/>
              </a:rPr>
              <a:t>9</a:t>
            </a:r>
          </a:p>
        </p:txBody>
      </p:sp>
      <p:grpSp>
        <p:nvGrpSpPr>
          <p:cNvPr id="5" name="Group 5"/>
          <p:cNvGrpSpPr/>
          <p:nvPr/>
        </p:nvGrpSpPr>
        <p:grpSpPr>
          <a:xfrm>
            <a:off x="1539049" y="2616490"/>
            <a:ext cx="1579242" cy="947545"/>
            <a:chOff x="0" y="0"/>
            <a:chExt cx="4211310" cy="2526787"/>
          </a:xfrm>
        </p:grpSpPr>
        <p:sp>
          <p:nvSpPr>
            <p:cNvPr id="6" name="Freeform 6"/>
            <p:cNvSpPr/>
            <p:nvPr/>
          </p:nvSpPr>
          <p:spPr>
            <a:xfrm>
              <a:off x="0" y="0"/>
              <a:ext cx="4211258" cy="2526732"/>
            </a:xfrm>
            <a:custGeom>
              <a:avLst/>
              <a:gdLst/>
              <a:ahLst/>
              <a:cxnLst/>
              <a:rect l="l" t="t" r="r" b="b"/>
              <a:pathLst>
                <a:path w="4211258" h="2526732">
                  <a:moveTo>
                    <a:pt x="0" y="0"/>
                  </a:moveTo>
                  <a:lnTo>
                    <a:pt x="4211258" y="0"/>
                  </a:lnTo>
                  <a:lnTo>
                    <a:pt x="4211258" y="2526732"/>
                  </a:lnTo>
                  <a:lnTo>
                    <a:pt x="0" y="2526732"/>
                  </a:lnTo>
                  <a:close/>
                </a:path>
              </a:pathLst>
            </a:custGeom>
            <a:solidFill>
              <a:srgbClr val="FF5C35"/>
            </a:solidFill>
          </p:spPr>
          <p:txBody>
            <a:bodyPr/>
            <a:lstStyle/>
            <a:p>
              <a:endParaRPr lang="fr-CA" dirty="0"/>
            </a:p>
          </p:txBody>
        </p:sp>
        <p:sp>
          <p:nvSpPr>
            <p:cNvPr id="7" name="TextBox 7"/>
            <p:cNvSpPr txBox="1"/>
            <p:nvPr/>
          </p:nvSpPr>
          <p:spPr>
            <a:xfrm>
              <a:off x="0" y="-142875"/>
              <a:ext cx="4739952" cy="2986847"/>
            </a:xfrm>
            <a:prstGeom prst="rect">
              <a:avLst/>
            </a:prstGeom>
          </p:spPr>
          <p:txBody>
            <a:bodyPr lIns="25400" tIns="25400" rIns="25400" bIns="25400" rtlCol="0" anchor="ctr"/>
            <a:lstStyle/>
            <a:p>
              <a:pPr algn="ctr">
                <a:lnSpc>
                  <a:spcPts val="4500"/>
                </a:lnSpc>
              </a:pPr>
              <a:r>
                <a:rPr lang="en-US" sz="3749" dirty="0">
                  <a:solidFill>
                    <a:srgbClr val="FFFFFF"/>
                  </a:solidFill>
                  <a:latin typeface="Arial"/>
                </a:rPr>
                <a:t>86</a:t>
              </a:r>
            </a:p>
          </p:txBody>
        </p:sp>
      </p:grpSp>
      <p:grpSp>
        <p:nvGrpSpPr>
          <p:cNvPr id="8" name="Group 8"/>
          <p:cNvGrpSpPr/>
          <p:nvPr/>
        </p:nvGrpSpPr>
        <p:grpSpPr>
          <a:xfrm>
            <a:off x="3782380" y="2612842"/>
            <a:ext cx="1579242" cy="947545"/>
            <a:chOff x="0" y="0"/>
            <a:chExt cx="4211310" cy="2526787"/>
          </a:xfrm>
        </p:grpSpPr>
        <p:sp>
          <p:nvSpPr>
            <p:cNvPr id="9" name="Freeform 9"/>
            <p:cNvSpPr/>
            <p:nvPr/>
          </p:nvSpPr>
          <p:spPr>
            <a:xfrm>
              <a:off x="0" y="0"/>
              <a:ext cx="4211258" cy="2526732"/>
            </a:xfrm>
            <a:custGeom>
              <a:avLst/>
              <a:gdLst/>
              <a:ahLst/>
              <a:cxnLst/>
              <a:rect l="l" t="t" r="r" b="b"/>
              <a:pathLst>
                <a:path w="4211258" h="2526732">
                  <a:moveTo>
                    <a:pt x="0" y="0"/>
                  </a:moveTo>
                  <a:lnTo>
                    <a:pt x="4211258" y="0"/>
                  </a:lnTo>
                  <a:lnTo>
                    <a:pt x="4211258" y="2526732"/>
                  </a:lnTo>
                  <a:lnTo>
                    <a:pt x="0" y="2526732"/>
                  </a:lnTo>
                  <a:close/>
                </a:path>
              </a:pathLst>
            </a:custGeom>
            <a:solidFill>
              <a:srgbClr val="407CCA"/>
            </a:solidFill>
          </p:spPr>
          <p:txBody>
            <a:bodyPr/>
            <a:lstStyle/>
            <a:p>
              <a:endParaRPr lang="fr-CA"/>
            </a:p>
          </p:txBody>
        </p:sp>
        <p:sp>
          <p:nvSpPr>
            <p:cNvPr id="10" name="TextBox 10"/>
            <p:cNvSpPr txBox="1"/>
            <p:nvPr/>
          </p:nvSpPr>
          <p:spPr>
            <a:xfrm>
              <a:off x="0" y="-152400"/>
              <a:ext cx="4739952" cy="2996372"/>
            </a:xfrm>
            <a:prstGeom prst="rect">
              <a:avLst/>
            </a:prstGeom>
          </p:spPr>
          <p:txBody>
            <a:bodyPr lIns="25400" tIns="25400" rIns="25400" bIns="25400" rtlCol="0" anchor="ctr"/>
            <a:lstStyle/>
            <a:p>
              <a:pPr algn="ctr">
                <a:lnSpc>
                  <a:spcPts val="4500"/>
                </a:lnSpc>
              </a:pPr>
              <a:r>
                <a:rPr lang="en-US" sz="3750">
                  <a:solidFill>
                    <a:srgbClr val="FFFFFF"/>
                  </a:solidFill>
                  <a:latin typeface="Arial"/>
                </a:rPr>
                <a:t>43</a:t>
              </a:r>
            </a:p>
          </p:txBody>
        </p:sp>
      </p:grpSp>
      <p:grpSp>
        <p:nvGrpSpPr>
          <p:cNvPr id="11" name="Group 11"/>
          <p:cNvGrpSpPr/>
          <p:nvPr/>
        </p:nvGrpSpPr>
        <p:grpSpPr>
          <a:xfrm>
            <a:off x="6025710" y="2612842"/>
            <a:ext cx="1579242" cy="947545"/>
            <a:chOff x="0" y="0"/>
            <a:chExt cx="4211310" cy="2526787"/>
          </a:xfrm>
        </p:grpSpPr>
        <p:sp>
          <p:nvSpPr>
            <p:cNvPr id="12" name="Freeform 12"/>
            <p:cNvSpPr/>
            <p:nvPr/>
          </p:nvSpPr>
          <p:spPr>
            <a:xfrm>
              <a:off x="0" y="0"/>
              <a:ext cx="4211258" cy="2526732"/>
            </a:xfrm>
            <a:custGeom>
              <a:avLst/>
              <a:gdLst/>
              <a:ahLst/>
              <a:cxnLst/>
              <a:rect l="l" t="t" r="r" b="b"/>
              <a:pathLst>
                <a:path w="4211258" h="2526732">
                  <a:moveTo>
                    <a:pt x="0" y="0"/>
                  </a:moveTo>
                  <a:lnTo>
                    <a:pt x="4211258" y="0"/>
                  </a:lnTo>
                  <a:lnTo>
                    <a:pt x="4211258" y="2526732"/>
                  </a:lnTo>
                  <a:lnTo>
                    <a:pt x="0" y="2526732"/>
                  </a:lnTo>
                  <a:close/>
                </a:path>
              </a:pathLst>
            </a:custGeom>
            <a:solidFill>
              <a:srgbClr val="7A2682"/>
            </a:solidFill>
          </p:spPr>
          <p:txBody>
            <a:bodyPr/>
            <a:lstStyle/>
            <a:p>
              <a:endParaRPr lang="fr-CA"/>
            </a:p>
          </p:txBody>
        </p:sp>
        <p:sp>
          <p:nvSpPr>
            <p:cNvPr id="13" name="TextBox 13"/>
            <p:cNvSpPr txBox="1"/>
            <p:nvPr/>
          </p:nvSpPr>
          <p:spPr>
            <a:xfrm>
              <a:off x="0" y="-152400"/>
              <a:ext cx="4739952" cy="2996372"/>
            </a:xfrm>
            <a:prstGeom prst="rect">
              <a:avLst/>
            </a:prstGeom>
          </p:spPr>
          <p:txBody>
            <a:bodyPr lIns="25400" tIns="25400" rIns="25400" bIns="25400" rtlCol="0" anchor="ctr"/>
            <a:lstStyle/>
            <a:p>
              <a:pPr algn="ctr">
                <a:lnSpc>
                  <a:spcPts val="4500"/>
                </a:lnSpc>
              </a:pPr>
              <a:r>
                <a:rPr lang="en-US" sz="3750">
                  <a:solidFill>
                    <a:srgbClr val="FFFFFF"/>
                  </a:solidFill>
                  <a:latin typeface="Arial"/>
                </a:rPr>
                <a:t>1109</a:t>
              </a:r>
            </a:p>
          </p:txBody>
        </p:sp>
      </p:grpSp>
      <p:sp>
        <p:nvSpPr>
          <p:cNvPr id="14" name="Freeform 14"/>
          <p:cNvSpPr/>
          <p:nvPr/>
        </p:nvSpPr>
        <p:spPr>
          <a:xfrm>
            <a:off x="3310889" y="2937651"/>
            <a:ext cx="322055" cy="297927"/>
          </a:xfrm>
          <a:custGeom>
            <a:avLst/>
            <a:gdLst/>
            <a:ahLst/>
            <a:cxnLst/>
            <a:rect l="l" t="t" r="r" b="b"/>
            <a:pathLst>
              <a:path w="644109" h="595854">
                <a:moveTo>
                  <a:pt x="0" y="0"/>
                </a:moveTo>
                <a:lnTo>
                  <a:pt x="644109" y="0"/>
                </a:lnTo>
                <a:lnTo>
                  <a:pt x="644109" y="595854"/>
                </a:lnTo>
                <a:lnTo>
                  <a:pt x="0" y="59585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5" name="Freeform 15"/>
          <p:cNvSpPr/>
          <p:nvPr/>
        </p:nvSpPr>
        <p:spPr>
          <a:xfrm>
            <a:off x="5565268" y="2937649"/>
            <a:ext cx="322055" cy="297927"/>
          </a:xfrm>
          <a:custGeom>
            <a:avLst/>
            <a:gdLst/>
            <a:ahLst/>
            <a:cxnLst/>
            <a:rect l="l" t="t" r="r" b="b"/>
            <a:pathLst>
              <a:path w="644109" h="595854">
                <a:moveTo>
                  <a:pt x="0" y="0"/>
                </a:moveTo>
                <a:lnTo>
                  <a:pt x="644109" y="0"/>
                </a:lnTo>
                <a:lnTo>
                  <a:pt x="644109" y="595854"/>
                </a:lnTo>
                <a:lnTo>
                  <a:pt x="0" y="59585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6" name="TextBox 16"/>
          <p:cNvSpPr txBox="1"/>
          <p:nvPr/>
        </p:nvSpPr>
        <p:spPr>
          <a:xfrm>
            <a:off x="921347" y="1422217"/>
            <a:ext cx="6536871" cy="820738"/>
          </a:xfrm>
          <a:prstGeom prst="rect">
            <a:avLst/>
          </a:prstGeom>
        </p:spPr>
        <p:txBody>
          <a:bodyPr lIns="0" tIns="0" rIns="0" bIns="0" rtlCol="0" anchor="t">
            <a:spAutoFit/>
          </a:bodyPr>
          <a:lstStyle/>
          <a:p>
            <a:pPr>
              <a:lnSpc>
                <a:spcPts val="3240"/>
              </a:lnSpc>
            </a:pPr>
            <a:r>
              <a:rPr lang="en-US" sz="2700">
                <a:solidFill>
                  <a:srgbClr val="000000"/>
                </a:solidFill>
                <a:latin typeface="Arial Bold"/>
              </a:rPr>
              <a:t>LEO’s and LEO-Lions in Canada </a:t>
            </a:r>
          </a:p>
          <a:p>
            <a:pPr>
              <a:lnSpc>
                <a:spcPts val="3240"/>
              </a:lnSpc>
            </a:pPr>
            <a:r>
              <a:rPr lang="en-US" sz="2700">
                <a:solidFill>
                  <a:srgbClr val="000000"/>
                </a:solidFill>
                <a:latin typeface="Arial Bold"/>
              </a:rPr>
              <a:t>LEO et LEO-Lions au Canada</a:t>
            </a:r>
          </a:p>
        </p:txBody>
      </p:sp>
      <p:sp>
        <p:nvSpPr>
          <p:cNvPr id="17" name="TextBox 17"/>
          <p:cNvSpPr txBox="1"/>
          <p:nvPr/>
        </p:nvSpPr>
        <p:spPr>
          <a:xfrm>
            <a:off x="1579662" y="4051992"/>
            <a:ext cx="1513855" cy="205184"/>
          </a:xfrm>
          <a:prstGeom prst="rect">
            <a:avLst/>
          </a:prstGeom>
        </p:spPr>
        <p:txBody>
          <a:bodyPr lIns="0" tIns="0" rIns="0" bIns="0" rtlCol="0" anchor="t">
            <a:spAutoFit/>
          </a:bodyPr>
          <a:lstStyle/>
          <a:p>
            <a:pPr algn="ctr">
              <a:lnSpc>
                <a:spcPts val="1599"/>
              </a:lnSpc>
            </a:pPr>
            <a:r>
              <a:rPr lang="en-US" sz="1333">
                <a:solidFill>
                  <a:srgbClr val="000000"/>
                </a:solidFill>
                <a:latin typeface="Arial Bold"/>
              </a:rPr>
              <a:t>LEO Clubs</a:t>
            </a:r>
          </a:p>
        </p:txBody>
      </p:sp>
      <p:sp>
        <p:nvSpPr>
          <p:cNvPr id="18" name="TextBox 18"/>
          <p:cNvSpPr txBox="1"/>
          <p:nvPr/>
        </p:nvSpPr>
        <p:spPr>
          <a:xfrm>
            <a:off x="3848696" y="4051992"/>
            <a:ext cx="1514396" cy="179536"/>
          </a:xfrm>
          <a:prstGeom prst="rect">
            <a:avLst/>
          </a:prstGeom>
        </p:spPr>
        <p:txBody>
          <a:bodyPr lIns="0" tIns="0" rIns="0" bIns="0" rtlCol="0" anchor="t">
            <a:spAutoFit/>
          </a:bodyPr>
          <a:lstStyle/>
          <a:p>
            <a:pPr algn="ctr">
              <a:lnSpc>
                <a:spcPts val="1439"/>
              </a:lnSpc>
            </a:pPr>
            <a:r>
              <a:rPr lang="en-US" sz="1199">
                <a:solidFill>
                  <a:srgbClr val="000000"/>
                </a:solidFill>
                <a:latin typeface="Arial Bold"/>
              </a:rPr>
              <a:t>LEO-Lions</a:t>
            </a:r>
          </a:p>
        </p:txBody>
      </p:sp>
      <p:sp>
        <p:nvSpPr>
          <p:cNvPr id="19" name="TextBox 19"/>
          <p:cNvSpPr txBox="1"/>
          <p:nvPr/>
        </p:nvSpPr>
        <p:spPr>
          <a:xfrm>
            <a:off x="6118271" y="4051992"/>
            <a:ext cx="1446068" cy="179536"/>
          </a:xfrm>
          <a:prstGeom prst="rect">
            <a:avLst/>
          </a:prstGeom>
        </p:spPr>
        <p:txBody>
          <a:bodyPr lIns="0" tIns="0" rIns="0" bIns="0" rtlCol="0" anchor="t">
            <a:spAutoFit/>
          </a:bodyPr>
          <a:lstStyle/>
          <a:p>
            <a:pPr algn="ctr">
              <a:lnSpc>
                <a:spcPts val="1439"/>
              </a:lnSpc>
            </a:pPr>
            <a:r>
              <a:rPr lang="en-US" sz="1199">
                <a:solidFill>
                  <a:srgbClr val="000000"/>
                </a:solidFill>
                <a:latin typeface="Arial Bold"/>
              </a:rPr>
              <a:t>Reported LEOs</a:t>
            </a:r>
          </a:p>
        </p:txBody>
      </p:sp>
      <p:grpSp>
        <p:nvGrpSpPr>
          <p:cNvPr id="20" name="Group 20"/>
          <p:cNvGrpSpPr/>
          <p:nvPr/>
        </p:nvGrpSpPr>
        <p:grpSpPr>
          <a:xfrm>
            <a:off x="1539048" y="4653621"/>
            <a:ext cx="6065905" cy="32205"/>
            <a:chOff x="0" y="0"/>
            <a:chExt cx="18206272" cy="96660"/>
          </a:xfrm>
        </p:grpSpPr>
        <p:sp>
          <p:nvSpPr>
            <p:cNvPr id="21" name="Freeform 21"/>
            <p:cNvSpPr/>
            <p:nvPr/>
          </p:nvSpPr>
          <p:spPr>
            <a:xfrm>
              <a:off x="0" y="0"/>
              <a:ext cx="18206213" cy="96647"/>
            </a:xfrm>
            <a:custGeom>
              <a:avLst/>
              <a:gdLst/>
              <a:ahLst/>
              <a:cxnLst/>
              <a:rect l="l" t="t" r="r" b="b"/>
              <a:pathLst>
                <a:path w="18206213" h="96647">
                  <a:moveTo>
                    <a:pt x="0" y="0"/>
                  </a:moveTo>
                  <a:lnTo>
                    <a:pt x="18206213" y="0"/>
                  </a:lnTo>
                  <a:lnTo>
                    <a:pt x="18206213" y="96647"/>
                  </a:lnTo>
                  <a:lnTo>
                    <a:pt x="0" y="96647"/>
                  </a:lnTo>
                  <a:close/>
                </a:path>
              </a:pathLst>
            </a:custGeom>
            <a:solidFill>
              <a:srgbClr val="EBB700"/>
            </a:solidFill>
          </p:spPr>
          <p:txBody>
            <a:bodyPr/>
            <a:lstStyle/>
            <a:p>
              <a:endParaRPr lang="fr-CA"/>
            </a:p>
          </p:txBody>
        </p:sp>
      </p:grpSp>
      <p:grpSp>
        <p:nvGrpSpPr>
          <p:cNvPr id="22" name="Group 22"/>
          <p:cNvGrpSpPr/>
          <p:nvPr/>
        </p:nvGrpSpPr>
        <p:grpSpPr>
          <a:xfrm>
            <a:off x="1539048" y="3880460"/>
            <a:ext cx="6065905" cy="32205"/>
            <a:chOff x="0" y="0"/>
            <a:chExt cx="18206272" cy="96660"/>
          </a:xfrm>
        </p:grpSpPr>
        <p:sp>
          <p:nvSpPr>
            <p:cNvPr id="23" name="Freeform 23"/>
            <p:cNvSpPr/>
            <p:nvPr/>
          </p:nvSpPr>
          <p:spPr>
            <a:xfrm>
              <a:off x="0" y="0"/>
              <a:ext cx="18206213" cy="96647"/>
            </a:xfrm>
            <a:custGeom>
              <a:avLst/>
              <a:gdLst/>
              <a:ahLst/>
              <a:cxnLst/>
              <a:rect l="l" t="t" r="r" b="b"/>
              <a:pathLst>
                <a:path w="18206213" h="96647">
                  <a:moveTo>
                    <a:pt x="0" y="0"/>
                  </a:moveTo>
                  <a:lnTo>
                    <a:pt x="18206213" y="0"/>
                  </a:lnTo>
                  <a:lnTo>
                    <a:pt x="18206213" y="96647"/>
                  </a:lnTo>
                  <a:lnTo>
                    <a:pt x="0" y="96647"/>
                  </a:lnTo>
                  <a:close/>
                </a:path>
              </a:pathLst>
            </a:custGeom>
            <a:solidFill>
              <a:srgbClr val="EBB700"/>
            </a:solidFill>
          </p:spPr>
          <p:txBody>
            <a:bodyPr/>
            <a:lstStyle/>
            <a:p>
              <a:endParaRPr lang="fr-CA"/>
            </a:p>
          </p:txBody>
        </p:sp>
      </p:grpSp>
    </p:spTree>
    <p:extLst>
      <p:ext uri="{BB962C8B-B14F-4D97-AF65-F5344CB8AC3E}">
        <p14:creationId xmlns:p14="http://schemas.microsoft.com/office/powerpoint/2010/main" val="5297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ackground - Solid">
            <a:extLst>
              <a:ext uri="{FF2B5EF4-FFF2-40B4-BE49-F238E27FC236}">
                <a16:creationId xmlns:a16="http://schemas.microsoft.com/office/drawing/2014/main" id="{9686DD07-6282-6B46-8DA6-D0A59784605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C48FCC31-E9FC-D248-B28C-3173C35A18A7}"/>
              </a:ext>
            </a:extLst>
          </p:cNvPr>
          <p:cNvPicPr>
            <a:picLocks noChangeAspect="1"/>
          </p:cNvPicPr>
          <p:nvPr/>
        </p:nvPicPr>
        <p:blipFill rotWithShape="1">
          <a:blip r:embed="rId3" cstate="print"/>
          <a:srcRect l="15744" b="4901"/>
          <a:stretch/>
        </p:blipFill>
        <p:spPr>
          <a:xfrm rot="10800000" flipV="1">
            <a:off x="8218885" y="4769670"/>
            <a:ext cx="925115" cy="2088331"/>
          </a:xfrm>
          <a:prstGeom prst="rect">
            <a:avLst/>
          </a:prstGeom>
        </p:spPr>
      </p:pic>
      <p:pic>
        <p:nvPicPr>
          <p:cNvPr id="33" name="Picture 32">
            <a:extLst>
              <a:ext uri="{FF2B5EF4-FFF2-40B4-BE49-F238E27FC236}">
                <a16:creationId xmlns:a16="http://schemas.microsoft.com/office/drawing/2014/main" id="{D64078F4-9611-4440-9AB4-5C3EC0A6B23F}"/>
              </a:ext>
            </a:extLst>
          </p:cNvPr>
          <p:cNvPicPr>
            <a:picLocks noChangeAspect="1"/>
          </p:cNvPicPr>
          <p:nvPr/>
        </p:nvPicPr>
        <p:blipFill rotWithShape="1">
          <a:blip r:embed="rId4" cstate="print"/>
          <a:srcRect l="63102" t="55218" r="11168" b="-5202"/>
          <a:stretch/>
        </p:blipFill>
        <p:spPr>
          <a:xfrm>
            <a:off x="0" y="-8"/>
            <a:ext cx="1765193" cy="6857997"/>
          </a:xfrm>
          <a:prstGeom prst="rect">
            <a:avLst/>
          </a:prstGeom>
        </p:spPr>
      </p:pic>
      <p:graphicFrame>
        <p:nvGraphicFramePr>
          <p:cNvPr id="31" name="Content Placeholder 6">
            <a:extLst>
              <a:ext uri="{FF2B5EF4-FFF2-40B4-BE49-F238E27FC236}">
                <a16:creationId xmlns:a16="http://schemas.microsoft.com/office/drawing/2014/main" id="{1A2AFB5D-EE07-264D-98DB-2671344663FA}"/>
              </a:ext>
            </a:extLst>
          </p:cNvPr>
          <p:cNvGraphicFramePr>
            <a:graphicFrameLocks/>
          </p:cNvGraphicFramePr>
          <p:nvPr>
            <p:extLst>
              <p:ext uri="{D42A27DB-BD31-4B8C-83A1-F6EECF244321}">
                <p14:modId xmlns:p14="http://schemas.microsoft.com/office/powerpoint/2010/main" val="3696446982"/>
              </p:ext>
            </p:extLst>
          </p:nvPr>
        </p:nvGraphicFramePr>
        <p:xfrm>
          <a:off x="1227108" y="1729627"/>
          <a:ext cx="6689785" cy="4640937"/>
        </p:xfrm>
        <a:graphic>
          <a:graphicData uri="http://schemas.openxmlformats.org/drawingml/2006/chart">
            <c:chart xmlns:c="http://schemas.openxmlformats.org/drawingml/2006/chart" xmlns:r="http://schemas.openxmlformats.org/officeDocument/2006/relationships" r:id="rId5"/>
          </a:graphicData>
        </a:graphic>
      </p:graphicFrame>
      <p:sp>
        <p:nvSpPr>
          <p:cNvPr id="13" name="Body Copy">
            <a:extLst>
              <a:ext uri="{FF2B5EF4-FFF2-40B4-BE49-F238E27FC236}">
                <a16:creationId xmlns:a16="http://schemas.microsoft.com/office/drawing/2014/main" id="{441058A8-A6A9-8D44-A76A-9F7F4040BAA7}"/>
              </a:ext>
            </a:extLst>
          </p:cNvPr>
          <p:cNvSpPr txBox="1">
            <a:spLocks/>
          </p:cNvSpPr>
          <p:nvPr/>
        </p:nvSpPr>
        <p:spPr>
          <a:xfrm>
            <a:off x="2234630" y="715395"/>
            <a:ext cx="439034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3600" b="1" kern="0" dirty="0">
                <a:solidFill>
                  <a:srgbClr val="55565A"/>
                </a:solidFill>
                <a:ea typeface="Arial" charset="0"/>
              </a:rPr>
              <a:t>CROISSANCE /MEMBRES </a:t>
            </a:r>
          </a:p>
        </p:txBody>
      </p:sp>
      <p:sp>
        <p:nvSpPr>
          <p:cNvPr id="30" name="Page Number - White">
            <a:extLst>
              <a:ext uri="{FF2B5EF4-FFF2-40B4-BE49-F238E27FC236}">
                <a16:creationId xmlns:a16="http://schemas.microsoft.com/office/drawing/2014/main" id="{8422B5F1-D81A-4A4A-9FB4-63B44DE1E897}"/>
              </a:ext>
            </a:extLst>
          </p:cNvPr>
          <p:cNvSpPr txBox="1">
            <a:spLocks noChangeArrowheads="1"/>
          </p:cNvSpPr>
          <p:nvPr/>
        </p:nvSpPr>
        <p:spPr bwMode="auto">
          <a:xfrm>
            <a:off x="8652868" y="6400727"/>
            <a:ext cx="491133"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21</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48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1E13C374-2F27-2E4D-B8F5-EE2BAF466155}"/>
              </a:ext>
            </a:extLst>
          </p:cNvPr>
          <p:cNvSpPr/>
          <p:nvPr/>
        </p:nvSpPr>
        <p:spPr>
          <a:xfrm>
            <a:off x="0" y="-1"/>
            <a:ext cx="9144000" cy="6858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6" name="Picture 15">
            <a:extLst>
              <a:ext uri="{FF2B5EF4-FFF2-40B4-BE49-F238E27FC236}">
                <a16:creationId xmlns:a16="http://schemas.microsoft.com/office/drawing/2014/main" id="{762314D3-0B67-3147-B004-997E03B6EEB6}"/>
              </a:ext>
            </a:extLst>
          </p:cNvPr>
          <p:cNvPicPr>
            <a:picLocks noChangeAspect="1"/>
          </p:cNvPicPr>
          <p:nvPr/>
        </p:nvPicPr>
        <p:blipFill rotWithShape="1">
          <a:blip r:embed="rId2" cstate="print"/>
          <a:srcRect l="61299" b="29227"/>
          <a:stretch/>
        </p:blipFill>
        <p:spPr>
          <a:xfrm rot="10800000">
            <a:off x="7580196" y="0"/>
            <a:ext cx="1548772" cy="5664586"/>
          </a:xfrm>
          <a:prstGeom prst="rect">
            <a:avLst/>
          </a:prstGeom>
        </p:spPr>
      </p:pic>
      <p:sp>
        <p:nvSpPr>
          <p:cNvPr id="17" name="Page Number - White">
            <a:extLst>
              <a:ext uri="{FF2B5EF4-FFF2-40B4-BE49-F238E27FC236}">
                <a16:creationId xmlns:a16="http://schemas.microsoft.com/office/drawing/2014/main" id="{35B1F046-79E0-0740-BBA6-5719041DE41A}"/>
              </a:ext>
            </a:extLst>
          </p:cNvPr>
          <p:cNvSpPr txBox="1">
            <a:spLocks noChangeArrowheads="1"/>
          </p:cNvSpPr>
          <p:nvPr/>
        </p:nvSpPr>
        <p:spPr bwMode="auto">
          <a:xfrm>
            <a:off x="8652868" y="6400727"/>
            <a:ext cx="491133"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dirty="0">
              <a:solidFill>
                <a:schemeClr val="bg1"/>
              </a:solidFill>
            </a:endParaRPr>
          </a:p>
        </p:txBody>
      </p:sp>
      <p:sp>
        <p:nvSpPr>
          <p:cNvPr id="9" name="TextBox 8">
            <a:extLst>
              <a:ext uri="{FF2B5EF4-FFF2-40B4-BE49-F238E27FC236}">
                <a16:creationId xmlns:a16="http://schemas.microsoft.com/office/drawing/2014/main" id="{A60952D5-C674-0C45-8E28-D5632CDB8393}"/>
              </a:ext>
            </a:extLst>
          </p:cNvPr>
          <p:cNvSpPr txBox="1"/>
          <p:nvPr/>
        </p:nvSpPr>
        <p:spPr>
          <a:xfrm>
            <a:off x="914400" y="1828800"/>
            <a:ext cx="7162800" cy="4031873"/>
          </a:xfrm>
          <a:prstGeom prst="rect">
            <a:avLst/>
          </a:prstGeom>
          <a:noFill/>
        </p:spPr>
        <p:txBody>
          <a:bodyPr wrap="square" rtlCol="0">
            <a:spAutoFit/>
          </a:bodyPr>
          <a:lstStyle/>
          <a:p>
            <a:pPr algn="ctr"/>
            <a:r>
              <a:rPr lang="en-US" sz="9600" b="1" dirty="0">
                <a:solidFill>
                  <a:schemeClr val="bg1"/>
                </a:solidFill>
                <a:latin typeface="Arial" charset="0"/>
                <a:ea typeface="Arial" charset="0"/>
                <a:cs typeface="Arial" charset="0"/>
              </a:rPr>
              <a:t>30,092 </a:t>
            </a:r>
          </a:p>
          <a:p>
            <a:pPr algn="ctr"/>
            <a:r>
              <a:rPr lang="en-US" sz="2400" dirty="0">
                <a:solidFill>
                  <a:schemeClr val="bg1"/>
                </a:solidFill>
                <a:latin typeface="Arial" charset="0"/>
                <a:cs typeface="Arial" charset="0"/>
              </a:rPr>
              <a:t>PROJETS DE SERVICES</a:t>
            </a:r>
            <a:endParaRPr lang="en-US" dirty="0">
              <a:solidFill>
                <a:schemeClr val="bg1"/>
              </a:solidFill>
              <a:latin typeface="Arial" charset="0"/>
              <a:cs typeface="Arial" charset="0"/>
            </a:endParaRPr>
          </a:p>
          <a:p>
            <a:pPr algn="ctr"/>
            <a:r>
              <a:rPr lang="en-US" sz="9600" b="1" dirty="0">
                <a:solidFill>
                  <a:schemeClr val="bg1"/>
                </a:solidFill>
                <a:latin typeface="Arial" charset="0"/>
                <a:ea typeface="Arial" charset="0"/>
                <a:cs typeface="Arial" charset="0"/>
              </a:rPr>
              <a:t>6,381,616</a:t>
            </a:r>
          </a:p>
          <a:p>
            <a:pPr algn="ctr"/>
            <a:r>
              <a:rPr lang="en-US" sz="2400" dirty="0">
                <a:solidFill>
                  <a:schemeClr val="bg1"/>
                </a:solidFill>
                <a:latin typeface="Arial" charset="0"/>
                <a:ea typeface="Arial" charset="0"/>
                <a:cs typeface="Arial" charset="0"/>
              </a:rPr>
              <a:t>BÉNÉFICIAIRES DES SERVICES LEO</a:t>
            </a:r>
          </a:p>
          <a:p>
            <a:pPr algn="ctr"/>
            <a:r>
              <a:rPr lang="en-US" sz="1600" dirty="0">
                <a:solidFill>
                  <a:schemeClr val="bg1"/>
                </a:solidFill>
                <a:latin typeface="Arial" charset="0"/>
                <a:ea typeface="Arial" charset="0"/>
                <a:cs typeface="Arial" charset="0"/>
              </a:rPr>
              <a:t>2019 - 2020</a:t>
            </a:r>
          </a:p>
        </p:txBody>
      </p:sp>
      <p:sp>
        <p:nvSpPr>
          <p:cNvPr id="7" name="Background - Solid">
            <a:extLst>
              <a:ext uri="{FF2B5EF4-FFF2-40B4-BE49-F238E27FC236}">
                <a16:creationId xmlns:a16="http://schemas.microsoft.com/office/drawing/2014/main" id="{69E5596B-806D-8C4E-B5B7-AF95E1B4B787}"/>
              </a:ext>
            </a:extLst>
          </p:cNvPr>
          <p:cNvSpPr/>
          <p:nvPr/>
        </p:nvSpPr>
        <p:spPr>
          <a:xfrm>
            <a:off x="-15032" y="-1"/>
            <a:ext cx="9159032" cy="119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nvGrpSpPr>
          <p:cNvPr id="2" name="Group 9">
            <a:extLst>
              <a:ext uri="{FF2B5EF4-FFF2-40B4-BE49-F238E27FC236}">
                <a16:creationId xmlns:a16="http://schemas.microsoft.com/office/drawing/2014/main" id="{8E7FA28A-466B-DF42-9128-050D8E7A1917}"/>
              </a:ext>
            </a:extLst>
          </p:cNvPr>
          <p:cNvGrpSpPr/>
          <p:nvPr/>
        </p:nvGrpSpPr>
        <p:grpSpPr>
          <a:xfrm>
            <a:off x="3920761" y="341022"/>
            <a:ext cx="1302479" cy="1826700"/>
            <a:chOff x="9459743" y="969866"/>
            <a:chExt cx="1679305" cy="1766393"/>
          </a:xfrm>
        </p:grpSpPr>
        <p:sp>
          <p:nvSpPr>
            <p:cNvPr id="13" name="Oval 12">
              <a:extLst>
                <a:ext uri="{FF2B5EF4-FFF2-40B4-BE49-F238E27FC236}">
                  <a16:creationId xmlns:a16="http://schemas.microsoft.com/office/drawing/2014/main" id="{8384B1A1-361C-FF42-9E2A-8425B0181B3F}"/>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3F5153-33ED-C047-A724-DA844F41C98D}"/>
                </a:ext>
              </a:extLst>
            </p:cNvPr>
            <p:cNvPicPr>
              <a:picLocks noChangeAspect="1"/>
            </p:cNvPicPr>
            <p:nvPr/>
          </p:nvPicPr>
          <p:blipFill>
            <a:blip r:embed="rId3" cstate="print"/>
            <a:stretch>
              <a:fillRect/>
            </a:stretch>
          </p:blipFill>
          <p:spPr>
            <a:xfrm>
              <a:off x="9459743" y="1056954"/>
              <a:ext cx="1679305" cy="1679305"/>
            </a:xfrm>
            <a:prstGeom prst="rect">
              <a:avLst/>
            </a:prstGeom>
          </p:spPr>
        </p:pic>
      </p:grpSp>
      <p:pic>
        <p:nvPicPr>
          <p:cNvPr id="15" name="Picture 14">
            <a:extLst>
              <a:ext uri="{FF2B5EF4-FFF2-40B4-BE49-F238E27FC236}">
                <a16:creationId xmlns:a16="http://schemas.microsoft.com/office/drawing/2014/main" id="{AE6DDDD0-7937-3B47-9651-D1ABB01471EE}"/>
              </a:ext>
            </a:extLst>
          </p:cNvPr>
          <p:cNvPicPr>
            <a:picLocks noChangeAspect="1"/>
          </p:cNvPicPr>
          <p:nvPr/>
        </p:nvPicPr>
        <p:blipFill rotWithShape="1">
          <a:blip r:embed="rId4" cstate="print"/>
          <a:srcRect l="15744" b="4901"/>
          <a:stretch/>
        </p:blipFill>
        <p:spPr>
          <a:xfrm>
            <a:off x="0" y="5178696"/>
            <a:ext cx="743920" cy="1679305"/>
          </a:xfrm>
          <a:prstGeom prst="rect">
            <a:avLst/>
          </a:prstGeom>
        </p:spPr>
      </p:pic>
    </p:spTree>
    <p:extLst>
      <p:ext uri="{BB962C8B-B14F-4D97-AF65-F5344CB8AC3E}">
        <p14:creationId xmlns:p14="http://schemas.microsoft.com/office/powerpoint/2010/main" val="245394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2593047" y="2449284"/>
            <a:ext cx="5851623" cy="3419129"/>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cstate="print"/>
          <a:srcRect l="16530" t="2053" r="10928" b="4800"/>
          <a:stretch/>
        </p:blipFill>
        <p:spPr>
          <a:xfrm>
            <a:off x="1" y="4557535"/>
            <a:ext cx="749300" cy="1443215"/>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cstate="print"/>
          <a:srcRect l="15744" b="4901"/>
          <a:stretch/>
        </p:blipFill>
        <p:spPr>
          <a:xfrm rot="10800000">
            <a:off x="8573899" y="857251"/>
            <a:ext cx="570101" cy="965199"/>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00338D"/>
                </a:solidFill>
              </a:rPr>
              <a:pPr eaLnBrk="0" hangingPunct="0">
                <a:spcBef>
                  <a:spcPct val="50000"/>
                </a:spcBef>
                <a:defRPr/>
              </a:pPr>
              <a:t>23</a:t>
            </a:fld>
            <a:endParaRPr lang="en-US" sz="750">
              <a:solidFill>
                <a:srgbClr val="00338D"/>
              </a:solidFill>
            </a:endParaRPr>
          </a:p>
        </p:txBody>
      </p:sp>
      <p:sp>
        <p:nvSpPr>
          <p:cNvPr id="20" name="Text Placeholder 18">
            <a:extLst>
              <a:ext uri="{FF2B5EF4-FFF2-40B4-BE49-F238E27FC236}">
                <a16:creationId xmlns:a16="http://schemas.microsoft.com/office/drawing/2014/main" id="{B97DA9D7-0EA5-4B05-A948-11B372C921CE}"/>
              </a:ext>
            </a:extLst>
          </p:cNvPr>
          <p:cNvSpPr txBox="1">
            <a:spLocks/>
          </p:cNvSpPr>
          <p:nvPr/>
        </p:nvSpPr>
        <p:spPr>
          <a:xfrm>
            <a:off x="1329697" y="1839211"/>
            <a:ext cx="4934618" cy="344508"/>
          </a:xfrm>
          <a:prstGeom prst="rect">
            <a:avLst/>
          </a:prstGeom>
        </p:spPr>
        <p:txBody>
          <a:bodyPr lIns="68580" tIns="34290" rIns="68580" bIns="3429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1800" b="0" dirty="0">
                <a:solidFill>
                  <a:srgbClr val="55565A"/>
                </a:solidFill>
              </a:rPr>
              <a:t>Nombre de clubs par région constitutionnelle</a:t>
            </a:r>
          </a:p>
        </p:txBody>
      </p:sp>
      <p:sp>
        <p:nvSpPr>
          <p:cNvPr id="27" name="Headline">
            <a:extLst>
              <a:ext uri="{FF2B5EF4-FFF2-40B4-BE49-F238E27FC236}">
                <a16:creationId xmlns:a16="http://schemas.microsoft.com/office/drawing/2014/main" id="{EB8A70A5-3D37-034C-A8CC-09818E31A4AA}"/>
              </a:ext>
            </a:extLst>
          </p:cNvPr>
          <p:cNvSpPr txBox="1">
            <a:spLocks/>
          </p:cNvSpPr>
          <p:nvPr/>
        </p:nvSpPr>
        <p:spPr>
          <a:xfrm>
            <a:off x="1333628" y="1439160"/>
            <a:ext cx="6280429" cy="40005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55565A"/>
                </a:solidFill>
              </a:rPr>
              <a:t>Des </a:t>
            </a:r>
            <a:r>
              <a:rPr lang="fr-FR" sz="2400">
                <a:solidFill>
                  <a:srgbClr val="55565A"/>
                </a:solidFill>
                <a:latin typeface="Arial" panose="020B0604020202020204" pitchFamily="34" charset="0"/>
                <a:cs typeface="Arial" panose="020B0604020202020204" pitchFamily="34" charset="0"/>
              </a:rPr>
              <a:t>Leos</a:t>
            </a:r>
            <a:r>
              <a:rPr lang="fr-FR" sz="2400">
                <a:solidFill>
                  <a:srgbClr val="55565A"/>
                </a:solidFill>
              </a:rPr>
              <a:t> dans le monde entier</a:t>
            </a:r>
          </a:p>
        </p:txBody>
      </p:sp>
      <p:pic>
        <p:nvPicPr>
          <p:cNvPr id="29" name="Picture 28">
            <a:extLst>
              <a:ext uri="{FF2B5EF4-FFF2-40B4-BE49-F238E27FC236}">
                <a16:creationId xmlns:a16="http://schemas.microsoft.com/office/drawing/2014/main" id="{BF34A249-04A3-7949-B494-526DDDD501AE}"/>
              </a:ext>
            </a:extLst>
          </p:cNvPr>
          <p:cNvPicPr>
            <a:picLocks noChangeAspect="1"/>
          </p:cNvPicPr>
          <p:nvPr/>
        </p:nvPicPr>
        <p:blipFill>
          <a:blip r:embed="rId5" cstate="print"/>
          <a:stretch>
            <a:fillRect/>
          </a:stretch>
        </p:blipFill>
        <p:spPr>
          <a:xfrm>
            <a:off x="164973" y="1254883"/>
            <a:ext cx="1168655" cy="1168655"/>
          </a:xfrm>
          <a:prstGeom prst="rect">
            <a:avLst/>
          </a:prstGeom>
        </p:spPr>
      </p:pic>
      <p:sp>
        <p:nvSpPr>
          <p:cNvPr id="22" name="TextBox 21">
            <a:extLst>
              <a:ext uri="{FF2B5EF4-FFF2-40B4-BE49-F238E27FC236}">
                <a16:creationId xmlns:a16="http://schemas.microsoft.com/office/drawing/2014/main" id="{ACBFDD81-610B-E94C-A626-9EE167DF8DA0}"/>
              </a:ext>
            </a:extLst>
          </p:cNvPr>
          <p:cNvSpPr txBox="1"/>
          <p:nvPr/>
        </p:nvSpPr>
        <p:spPr>
          <a:xfrm>
            <a:off x="1333636" y="2403057"/>
            <a:ext cx="2000335" cy="3693319"/>
          </a:xfrm>
          <a:prstGeom prst="rect">
            <a:avLst/>
          </a:prstGeom>
          <a:noFill/>
        </p:spPr>
        <p:txBody>
          <a:bodyPr wrap="square" rtlCol="0">
            <a:spAutoFit/>
          </a:bodyPr>
          <a:lstStyle/>
          <a:p>
            <a:r>
              <a:rPr lang="fr-FR" sz="1800" b="1">
                <a:solidFill>
                  <a:srgbClr val="00AC69"/>
                </a:solidFill>
                <a:cs typeface="Arial" panose="020B0604020202020204" pitchFamily="34" charset="0"/>
              </a:rPr>
              <a:t>Les 10 pays principaux</a:t>
            </a:r>
          </a:p>
          <a:p>
            <a:pPr>
              <a:lnSpc>
                <a:spcPct val="150000"/>
              </a:lnSpc>
            </a:pPr>
            <a:r>
              <a:rPr lang="fr-FR" sz="1200">
                <a:solidFill>
                  <a:srgbClr val="616262"/>
                </a:solidFill>
                <a:cs typeface="Arial" panose="020B0604020202020204" pitchFamily="34" charset="0"/>
              </a:rPr>
              <a:t>Bangladesh</a:t>
            </a:r>
          </a:p>
          <a:p>
            <a:pPr>
              <a:lnSpc>
                <a:spcPct val="150000"/>
              </a:lnSpc>
            </a:pPr>
            <a:r>
              <a:rPr lang="fr-FR" sz="1200">
                <a:solidFill>
                  <a:srgbClr val="616262"/>
                </a:solidFill>
                <a:cs typeface="Arial" panose="020B0604020202020204" pitchFamily="34" charset="0"/>
              </a:rPr>
              <a:t>Brésil</a:t>
            </a:r>
          </a:p>
          <a:p>
            <a:pPr>
              <a:lnSpc>
                <a:spcPct val="150000"/>
              </a:lnSpc>
            </a:pPr>
            <a:r>
              <a:rPr lang="fr-FR" sz="1200">
                <a:solidFill>
                  <a:srgbClr val="616262"/>
                </a:solidFill>
                <a:cs typeface="Arial" panose="020B0604020202020204" pitchFamily="34" charset="0"/>
              </a:rPr>
              <a:t>Allemagne</a:t>
            </a:r>
          </a:p>
          <a:p>
            <a:pPr>
              <a:lnSpc>
                <a:spcPct val="150000"/>
              </a:lnSpc>
            </a:pPr>
            <a:r>
              <a:rPr lang="fr-FR" sz="1200">
                <a:solidFill>
                  <a:srgbClr val="616262"/>
                </a:solidFill>
                <a:cs typeface="Arial" panose="020B0604020202020204" pitchFamily="34" charset="0"/>
              </a:rPr>
              <a:t>Inde</a:t>
            </a:r>
          </a:p>
          <a:p>
            <a:pPr>
              <a:lnSpc>
                <a:spcPct val="150000"/>
              </a:lnSpc>
            </a:pPr>
            <a:r>
              <a:rPr lang="fr-FR" sz="1200">
                <a:solidFill>
                  <a:srgbClr val="616262"/>
                </a:solidFill>
                <a:cs typeface="Arial" panose="020B0604020202020204" pitchFamily="34" charset="0"/>
              </a:rPr>
              <a:t>Italie</a:t>
            </a:r>
          </a:p>
          <a:p>
            <a:pPr>
              <a:lnSpc>
                <a:spcPct val="150000"/>
              </a:lnSpc>
            </a:pPr>
            <a:r>
              <a:rPr lang="fr-FR" sz="1200">
                <a:solidFill>
                  <a:srgbClr val="616262"/>
                </a:solidFill>
                <a:cs typeface="Arial" panose="020B0604020202020204" pitchFamily="34" charset="0"/>
              </a:rPr>
              <a:t>Japon</a:t>
            </a:r>
          </a:p>
          <a:p>
            <a:pPr>
              <a:lnSpc>
                <a:spcPct val="150000"/>
              </a:lnSpc>
            </a:pPr>
            <a:r>
              <a:rPr lang="fr-FR" sz="1200">
                <a:solidFill>
                  <a:srgbClr val="616262"/>
                </a:solidFill>
                <a:cs typeface="Arial" panose="020B0604020202020204" pitchFamily="34" charset="0"/>
              </a:rPr>
              <a:t>Malaisie</a:t>
            </a:r>
          </a:p>
          <a:p>
            <a:pPr>
              <a:lnSpc>
                <a:spcPct val="150000"/>
              </a:lnSpc>
            </a:pPr>
            <a:r>
              <a:rPr lang="fr-FR" sz="1200">
                <a:solidFill>
                  <a:srgbClr val="616262"/>
                </a:solidFill>
                <a:cs typeface="Arial" panose="020B0604020202020204" pitchFamily="34" charset="0"/>
              </a:rPr>
              <a:t>Népal</a:t>
            </a:r>
          </a:p>
          <a:p>
            <a:pPr>
              <a:lnSpc>
                <a:spcPct val="150000"/>
              </a:lnSpc>
            </a:pPr>
            <a:r>
              <a:rPr lang="fr-FR" sz="1200">
                <a:solidFill>
                  <a:srgbClr val="616262"/>
                </a:solidFill>
                <a:cs typeface="Arial" panose="020B0604020202020204" pitchFamily="34" charset="0"/>
              </a:rPr>
              <a:t>Sri Lanka</a:t>
            </a:r>
          </a:p>
          <a:p>
            <a:pPr>
              <a:lnSpc>
                <a:spcPct val="150000"/>
              </a:lnSpc>
            </a:pPr>
            <a:r>
              <a:rPr lang="fr-FR" sz="1200">
                <a:solidFill>
                  <a:srgbClr val="616262"/>
                </a:solidFill>
                <a:cs typeface="Arial" panose="020B0604020202020204" pitchFamily="34" charset="0"/>
              </a:rPr>
              <a:t>États-Unis</a:t>
            </a:r>
          </a:p>
          <a:p>
            <a:endParaRPr lang="en-US" sz="1800" b="1" dirty="0">
              <a:solidFill>
                <a:srgbClr val="00AC69"/>
              </a:solidFill>
            </a:endParaRPr>
          </a:p>
        </p:txBody>
      </p:sp>
      <p:sp>
        <p:nvSpPr>
          <p:cNvPr id="31" name="Pentagon 30">
            <a:extLst>
              <a:ext uri="{FF2B5EF4-FFF2-40B4-BE49-F238E27FC236}">
                <a16:creationId xmlns:a16="http://schemas.microsoft.com/office/drawing/2014/main" id="{FE9B1761-0083-3F4A-930E-36260F606E3F}"/>
              </a:ext>
            </a:extLst>
          </p:cNvPr>
          <p:cNvSpPr/>
          <p:nvPr/>
        </p:nvSpPr>
        <p:spPr>
          <a:xfrm rot="5400000">
            <a:off x="3504855" y="3466633"/>
            <a:ext cx="733806" cy="363474"/>
          </a:xfrm>
          <a:prstGeom prst="homePlat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Pentagon 39">
            <a:extLst>
              <a:ext uri="{FF2B5EF4-FFF2-40B4-BE49-F238E27FC236}">
                <a16:creationId xmlns:a16="http://schemas.microsoft.com/office/drawing/2014/main" id="{CC27CBDC-2A2E-464A-BC92-7328360CEC60}"/>
              </a:ext>
            </a:extLst>
          </p:cNvPr>
          <p:cNvSpPr/>
          <p:nvPr/>
        </p:nvSpPr>
        <p:spPr>
          <a:xfrm rot="5400000">
            <a:off x="3100659" y="2933378"/>
            <a:ext cx="733806" cy="363474"/>
          </a:xfrm>
          <a:prstGeom prst="homePlat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Box 37">
            <a:extLst>
              <a:ext uri="{FF2B5EF4-FFF2-40B4-BE49-F238E27FC236}">
                <a16:creationId xmlns:a16="http://schemas.microsoft.com/office/drawing/2014/main" id="{2595DDB1-9567-314D-B86B-453BF271EB45}"/>
              </a:ext>
            </a:extLst>
          </p:cNvPr>
          <p:cNvSpPr txBox="1"/>
          <p:nvPr/>
        </p:nvSpPr>
        <p:spPr>
          <a:xfrm>
            <a:off x="3640686" y="3353709"/>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 1700</a:t>
            </a:r>
          </a:p>
        </p:txBody>
      </p:sp>
      <p:sp>
        <p:nvSpPr>
          <p:cNvPr id="24" name="TextBox 23">
            <a:extLst>
              <a:ext uri="{FF2B5EF4-FFF2-40B4-BE49-F238E27FC236}">
                <a16:creationId xmlns:a16="http://schemas.microsoft.com/office/drawing/2014/main" id="{C8CEC173-478F-BB4E-A4DF-048F5B37A500}"/>
              </a:ext>
            </a:extLst>
          </p:cNvPr>
          <p:cNvSpPr txBox="1"/>
          <p:nvPr/>
        </p:nvSpPr>
        <p:spPr>
          <a:xfrm>
            <a:off x="3293846" y="2783341"/>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80</a:t>
            </a:r>
          </a:p>
        </p:txBody>
      </p:sp>
      <p:sp>
        <p:nvSpPr>
          <p:cNvPr id="41" name="Pentagon 40">
            <a:extLst>
              <a:ext uri="{FF2B5EF4-FFF2-40B4-BE49-F238E27FC236}">
                <a16:creationId xmlns:a16="http://schemas.microsoft.com/office/drawing/2014/main" id="{D0333843-4501-4942-BC60-0B439645C449}"/>
              </a:ext>
            </a:extLst>
          </p:cNvPr>
          <p:cNvSpPr/>
          <p:nvPr/>
        </p:nvSpPr>
        <p:spPr>
          <a:xfrm rot="5400000">
            <a:off x="4043015" y="4525657"/>
            <a:ext cx="733806" cy="363474"/>
          </a:xfrm>
          <a:prstGeom prst="homePlat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TextBox 41">
            <a:extLst>
              <a:ext uri="{FF2B5EF4-FFF2-40B4-BE49-F238E27FC236}">
                <a16:creationId xmlns:a16="http://schemas.microsoft.com/office/drawing/2014/main" id="{11B6B85C-4FEF-4D4D-9A0B-1A747081B677}"/>
              </a:ext>
            </a:extLst>
          </p:cNvPr>
          <p:cNvSpPr txBox="1"/>
          <p:nvPr/>
        </p:nvSpPr>
        <p:spPr>
          <a:xfrm>
            <a:off x="4185946" y="4410573"/>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1100</a:t>
            </a:r>
          </a:p>
        </p:txBody>
      </p:sp>
      <p:sp>
        <p:nvSpPr>
          <p:cNvPr id="43" name="Pentagon 42">
            <a:extLst>
              <a:ext uri="{FF2B5EF4-FFF2-40B4-BE49-F238E27FC236}">
                <a16:creationId xmlns:a16="http://schemas.microsoft.com/office/drawing/2014/main" id="{5542CF5D-12FD-2B48-A066-1BF988C21A1D}"/>
              </a:ext>
            </a:extLst>
          </p:cNvPr>
          <p:cNvSpPr/>
          <p:nvPr/>
        </p:nvSpPr>
        <p:spPr>
          <a:xfrm rot="5400000">
            <a:off x="5302856" y="3227521"/>
            <a:ext cx="733806" cy="363474"/>
          </a:xfrm>
          <a:prstGeom prst="homePlat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TextBox 44">
            <a:extLst>
              <a:ext uri="{FF2B5EF4-FFF2-40B4-BE49-F238E27FC236}">
                <a16:creationId xmlns:a16="http://schemas.microsoft.com/office/drawing/2014/main" id="{A21AB29B-BC64-4F41-A711-05C6B621A8E6}"/>
              </a:ext>
            </a:extLst>
          </p:cNvPr>
          <p:cNvSpPr txBox="1"/>
          <p:nvPr/>
        </p:nvSpPr>
        <p:spPr>
          <a:xfrm>
            <a:off x="5464215" y="3042048"/>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1100</a:t>
            </a:r>
          </a:p>
        </p:txBody>
      </p:sp>
      <p:sp>
        <p:nvSpPr>
          <p:cNvPr id="46" name="Pentagon 45">
            <a:extLst>
              <a:ext uri="{FF2B5EF4-FFF2-40B4-BE49-F238E27FC236}">
                <a16:creationId xmlns:a16="http://schemas.microsoft.com/office/drawing/2014/main" id="{87786AC0-D848-6F49-BCA3-D608F3C0FFC9}"/>
              </a:ext>
            </a:extLst>
          </p:cNvPr>
          <p:cNvSpPr/>
          <p:nvPr/>
        </p:nvSpPr>
        <p:spPr>
          <a:xfrm rot="5400000">
            <a:off x="5462177" y="4391909"/>
            <a:ext cx="733806" cy="363474"/>
          </a:xfrm>
          <a:prstGeom prst="homePlate">
            <a:avLst/>
          </a:prstGeom>
          <a:solidFill>
            <a:srgbClr val="61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TextBox 46">
            <a:extLst>
              <a:ext uri="{FF2B5EF4-FFF2-40B4-BE49-F238E27FC236}">
                <a16:creationId xmlns:a16="http://schemas.microsoft.com/office/drawing/2014/main" id="{F06B566F-80BC-EF49-8C9B-2A9D3CDCC5DF}"/>
              </a:ext>
            </a:extLst>
          </p:cNvPr>
          <p:cNvSpPr txBox="1"/>
          <p:nvPr/>
        </p:nvSpPr>
        <p:spPr>
          <a:xfrm>
            <a:off x="5625142" y="4251488"/>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500</a:t>
            </a:r>
          </a:p>
        </p:txBody>
      </p:sp>
      <p:sp>
        <p:nvSpPr>
          <p:cNvPr id="48" name="Pentagon 47">
            <a:extLst>
              <a:ext uri="{FF2B5EF4-FFF2-40B4-BE49-F238E27FC236}">
                <a16:creationId xmlns:a16="http://schemas.microsoft.com/office/drawing/2014/main" id="{9861A35F-5D41-2043-8B45-67EF020C2E1A}"/>
              </a:ext>
            </a:extLst>
          </p:cNvPr>
          <p:cNvSpPr/>
          <p:nvPr/>
        </p:nvSpPr>
        <p:spPr>
          <a:xfrm rot="5400000">
            <a:off x="6934469" y="3604115"/>
            <a:ext cx="733806" cy="363474"/>
          </a:xfrm>
          <a:prstGeom prst="homePlate">
            <a:avLst/>
          </a:prstGeom>
          <a:solidFill>
            <a:srgbClr val="61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Pentagon 53">
            <a:extLst>
              <a:ext uri="{FF2B5EF4-FFF2-40B4-BE49-F238E27FC236}">
                <a16:creationId xmlns:a16="http://schemas.microsoft.com/office/drawing/2014/main" id="{D05BFF2E-5C71-CF45-9E90-77CCF1BB9DA6}"/>
              </a:ext>
            </a:extLst>
          </p:cNvPr>
          <p:cNvSpPr/>
          <p:nvPr/>
        </p:nvSpPr>
        <p:spPr>
          <a:xfrm rot="5400000">
            <a:off x="7427735" y="4730503"/>
            <a:ext cx="733806" cy="363474"/>
          </a:xfrm>
          <a:prstGeom prst="homePlat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Pentagon 54">
            <a:extLst>
              <a:ext uri="{FF2B5EF4-FFF2-40B4-BE49-F238E27FC236}">
                <a16:creationId xmlns:a16="http://schemas.microsoft.com/office/drawing/2014/main" id="{069C6D35-1D98-9C41-A275-6838F196AD74}"/>
              </a:ext>
            </a:extLst>
          </p:cNvPr>
          <p:cNvSpPr/>
          <p:nvPr/>
        </p:nvSpPr>
        <p:spPr>
          <a:xfrm rot="5400000">
            <a:off x="6393490" y="3762967"/>
            <a:ext cx="733806" cy="363474"/>
          </a:xfrm>
          <a:prstGeom prst="homePlat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TextBox 55">
            <a:extLst>
              <a:ext uri="{FF2B5EF4-FFF2-40B4-BE49-F238E27FC236}">
                <a16:creationId xmlns:a16="http://schemas.microsoft.com/office/drawing/2014/main" id="{7190C7F3-E4E1-5942-A244-1A69C8E31663}"/>
              </a:ext>
            </a:extLst>
          </p:cNvPr>
          <p:cNvSpPr txBox="1"/>
          <p:nvPr/>
        </p:nvSpPr>
        <p:spPr>
          <a:xfrm>
            <a:off x="6526250" y="3653175"/>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1900</a:t>
            </a:r>
          </a:p>
        </p:txBody>
      </p:sp>
      <p:sp>
        <p:nvSpPr>
          <p:cNvPr id="57" name="TextBox 56">
            <a:extLst>
              <a:ext uri="{FF2B5EF4-FFF2-40B4-BE49-F238E27FC236}">
                <a16:creationId xmlns:a16="http://schemas.microsoft.com/office/drawing/2014/main" id="{782E9731-31D7-6C48-8E48-208BE4F98E15}"/>
              </a:ext>
            </a:extLst>
          </p:cNvPr>
          <p:cNvSpPr txBox="1"/>
          <p:nvPr/>
        </p:nvSpPr>
        <p:spPr>
          <a:xfrm>
            <a:off x="7126179" y="3463492"/>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700</a:t>
            </a:r>
          </a:p>
        </p:txBody>
      </p:sp>
      <p:sp>
        <p:nvSpPr>
          <p:cNvPr id="58" name="TextBox 57">
            <a:extLst>
              <a:ext uri="{FF2B5EF4-FFF2-40B4-BE49-F238E27FC236}">
                <a16:creationId xmlns:a16="http://schemas.microsoft.com/office/drawing/2014/main" id="{DC16514C-6E19-4A4D-9341-DCB84962DC9F}"/>
              </a:ext>
            </a:extLst>
          </p:cNvPr>
          <p:cNvSpPr txBox="1"/>
          <p:nvPr/>
        </p:nvSpPr>
        <p:spPr>
          <a:xfrm>
            <a:off x="7624154" y="4615987"/>
            <a:ext cx="800100" cy="461665"/>
          </a:xfrm>
          <a:prstGeom prst="rect">
            <a:avLst/>
          </a:prstGeom>
          <a:noFill/>
        </p:spPr>
        <p:txBody>
          <a:bodyPr wrap="square" rtlCol="0">
            <a:spAutoFit/>
          </a:bodyPr>
          <a:lstStyle/>
          <a:p>
            <a:r>
              <a:rPr lang="fr-FR" sz="1200" b="1" dirty="0">
                <a:solidFill>
                  <a:schemeClr val="bg1"/>
                </a:solidFill>
                <a:latin typeface="Arial Narrow" panose="020B0604020202020204" pitchFamily="34" charset="0"/>
                <a:cs typeface="Arial Narrow" panose="020B0604020202020204" pitchFamily="34" charset="0"/>
              </a:rPr>
              <a:t>+ de </a:t>
            </a:r>
            <a:br>
              <a:rPr lang="fr-FR" sz="1200" b="1" dirty="0">
                <a:solidFill>
                  <a:schemeClr val="bg1"/>
                </a:solidFill>
                <a:latin typeface="Arial Narrow" panose="020B0604020202020204" pitchFamily="34" charset="0"/>
                <a:cs typeface="Arial Narrow" panose="020B0604020202020204" pitchFamily="34" charset="0"/>
              </a:rPr>
            </a:br>
            <a:r>
              <a:rPr lang="fr-FR" sz="1200" b="1" dirty="0">
                <a:solidFill>
                  <a:schemeClr val="bg1"/>
                </a:solidFill>
                <a:latin typeface="Arial Narrow" panose="020B0604020202020204" pitchFamily="34" charset="0"/>
                <a:cs typeface="Arial Narrow" panose="020B0604020202020204" pitchFamily="34" charset="0"/>
              </a:rPr>
              <a:t>200</a:t>
            </a:r>
          </a:p>
        </p:txBody>
      </p:sp>
    </p:spTree>
    <p:extLst>
      <p:ext uri="{BB962C8B-B14F-4D97-AF65-F5344CB8AC3E}">
        <p14:creationId xmlns:p14="http://schemas.microsoft.com/office/powerpoint/2010/main" val="141786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cstate="print"/>
          <a:srcRect l="16530" t="2053" r="10928" b="4800"/>
          <a:stretch/>
        </p:blipFill>
        <p:spPr>
          <a:xfrm>
            <a:off x="1" y="4933714"/>
            <a:ext cx="749300" cy="1924286"/>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cstate="print"/>
          <a:srcRect l="15744" b="4901"/>
          <a:stretch/>
        </p:blipFill>
        <p:spPr>
          <a:xfrm rot="10800000">
            <a:off x="8573899" y="1"/>
            <a:ext cx="570101" cy="1286932"/>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8652867" y="6400726"/>
            <a:ext cx="491133"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24</a:t>
            </a:fld>
            <a:endParaRPr lang="en-US" sz="1000" dirty="0">
              <a:solidFill>
                <a:srgbClr val="00338D"/>
              </a:solidFill>
            </a:endParaRPr>
          </a:p>
        </p:txBody>
      </p:sp>
      <p:sp>
        <p:nvSpPr>
          <p:cNvPr id="48" name="TextBox 47">
            <a:extLst>
              <a:ext uri="{FF2B5EF4-FFF2-40B4-BE49-F238E27FC236}">
                <a16:creationId xmlns:a16="http://schemas.microsoft.com/office/drawing/2014/main" id="{0EA384AD-6BA8-034B-8778-3735A82D7C2F}"/>
              </a:ext>
            </a:extLst>
          </p:cNvPr>
          <p:cNvSpPr txBox="1"/>
          <p:nvPr/>
        </p:nvSpPr>
        <p:spPr>
          <a:xfrm>
            <a:off x="5898247" y="6378092"/>
            <a:ext cx="2521208" cy="338554"/>
          </a:xfrm>
          <a:prstGeom prst="rect">
            <a:avLst/>
          </a:prstGeom>
          <a:noFill/>
        </p:spPr>
        <p:txBody>
          <a:bodyPr wrap="square" rtlCol="0">
            <a:spAutoFit/>
          </a:bodyPr>
          <a:lstStyle/>
          <a:p>
            <a:pPr algn="r"/>
            <a:r>
              <a:rPr lang="en-US" sz="1600" dirty="0">
                <a:solidFill>
                  <a:schemeClr val="tx1">
                    <a:lumMod val="50000"/>
                    <a:lumOff val="50000"/>
                  </a:schemeClr>
                </a:solidFill>
                <a:latin typeface="Arial" charset="0"/>
                <a:ea typeface="Arial" charset="0"/>
                <a:cs typeface="Arial" charset="0"/>
              </a:rPr>
              <a:t>As of 1/07/2025</a:t>
            </a: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724110" y="327702"/>
            <a:ext cx="5695779" cy="52018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800" kern="0" dirty="0">
                <a:solidFill>
                  <a:srgbClr val="55565A"/>
                </a:solidFill>
              </a:rPr>
              <a:t>STATISTIQUE CLUB LEO  – RÉGION CONTITUTIONNEL 2---CANADA</a:t>
            </a:r>
          </a:p>
        </p:txBody>
      </p:sp>
      <p:graphicFrame>
        <p:nvGraphicFramePr>
          <p:cNvPr id="2" name="Table 1">
            <a:extLst>
              <a:ext uri="{FF2B5EF4-FFF2-40B4-BE49-F238E27FC236}">
                <a16:creationId xmlns:a16="http://schemas.microsoft.com/office/drawing/2014/main" id="{529E06E7-D0F9-401B-80AF-6ABC20FF9813}"/>
              </a:ext>
            </a:extLst>
          </p:cNvPr>
          <p:cNvGraphicFramePr>
            <a:graphicFrameLocks noGrp="1"/>
          </p:cNvGraphicFramePr>
          <p:nvPr>
            <p:extLst>
              <p:ext uri="{D42A27DB-BD31-4B8C-83A1-F6EECF244321}">
                <p14:modId xmlns:p14="http://schemas.microsoft.com/office/powerpoint/2010/main" val="1303825716"/>
              </p:ext>
            </p:extLst>
          </p:nvPr>
        </p:nvGraphicFramePr>
        <p:xfrm>
          <a:off x="1087278" y="1372032"/>
          <a:ext cx="6969443" cy="4635500"/>
        </p:xfrm>
        <a:graphic>
          <a:graphicData uri="http://schemas.openxmlformats.org/drawingml/2006/table">
            <a:tbl>
              <a:tblPr>
                <a:tableStyleId>{5C22544A-7EE6-4342-B048-85BDC9FD1C3A}</a:tableStyleId>
              </a:tblPr>
              <a:tblGrid>
                <a:gridCol w="5045365">
                  <a:extLst>
                    <a:ext uri="{9D8B030D-6E8A-4147-A177-3AD203B41FA5}">
                      <a16:colId xmlns:a16="http://schemas.microsoft.com/office/drawing/2014/main" val="3008330804"/>
                    </a:ext>
                  </a:extLst>
                </a:gridCol>
                <a:gridCol w="1924078">
                  <a:extLst>
                    <a:ext uri="{9D8B030D-6E8A-4147-A177-3AD203B41FA5}">
                      <a16:colId xmlns:a16="http://schemas.microsoft.com/office/drawing/2014/main" val="1034926122"/>
                    </a:ext>
                  </a:extLst>
                </a:gridCol>
              </a:tblGrid>
              <a:tr h="567227">
                <a:tc>
                  <a:txBody>
                    <a:bodyPr/>
                    <a:lstStyle/>
                    <a:p>
                      <a:pPr algn="ctr" fontAlgn="t"/>
                      <a:r>
                        <a:rPr lang="en-US" sz="2400" b="1" kern="1200" dirty="0">
                          <a:solidFill>
                            <a:srgbClr val="55565A"/>
                          </a:solidFill>
                          <a:latin typeface="Arial" charset="0"/>
                          <a:ea typeface="+mn-ea"/>
                          <a:cs typeface="Arial" charset="0"/>
                        </a:rPr>
                        <a:t>Province</a:t>
                      </a:r>
                    </a:p>
                  </a:txBody>
                  <a:tcPr marL="4763" marR="4763" marT="6350" marB="0" anchor="ctr"/>
                </a:tc>
                <a:tc>
                  <a:txBody>
                    <a:bodyPr/>
                    <a:lstStyle/>
                    <a:p>
                      <a:pPr algn="ctr" fontAlgn="t"/>
                      <a:r>
                        <a:rPr lang="en-US" sz="2400" kern="0" dirty="0" err="1">
                          <a:solidFill>
                            <a:srgbClr val="00AC69"/>
                          </a:solidFill>
                          <a:latin typeface="Arial" panose="020B0604020202020204" pitchFamily="34" charset="0"/>
                          <a:ea typeface="+mn-ea"/>
                          <a:cs typeface="Arial" panose="020B0604020202020204" pitchFamily="34" charset="0"/>
                        </a:rPr>
                        <a:t>Nomb</a:t>
                      </a:r>
                      <a:r>
                        <a:rPr lang="en-US" sz="2400" kern="0" baseline="0" dirty="0" err="1">
                          <a:solidFill>
                            <a:srgbClr val="00AC69"/>
                          </a:solidFill>
                          <a:latin typeface="Arial" panose="020B0604020202020204" pitchFamily="34" charset="0"/>
                          <a:ea typeface="+mn-ea"/>
                          <a:cs typeface="Arial" panose="020B0604020202020204" pitchFamily="34" charset="0"/>
                        </a:rPr>
                        <a:t>re</a:t>
                      </a:r>
                      <a:r>
                        <a:rPr lang="en-US" sz="2400" kern="0" baseline="0" dirty="0">
                          <a:solidFill>
                            <a:srgbClr val="00AC69"/>
                          </a:solidFill>
                          <a:latin typeface="Arial" panose="020B0604020202020204" pitchFamily="34" charset="0"/>
                          <a:ea typeface="+mn-ea"/>
                          <a:cs typeface="Arial" panose="020B0604020202020204" pitchFamily="34" charset="0"/>
                        </a:rPr>
                        <a:t> de </a:t>
                      </a:r>
                      <a:r>
                        <a:rPr lang="en-US" sz="2400" kern="0" dirty="0">
                          <a:solidFill>
                            <a:srgbClr val="00AC69"/>
                          </a:solidFill>
                          <a:latin typeface="Arial" panose="020B0604020202020204" pitchFamily="34" charset="0"/>
                          <a:ea typeface="+mn-ea"/>
                          <a:cs typeface="Arial" panose="020B0604020202020204" pitchFamily="34" charset="0"/>
                        </a:rPr>
                        <a:t> Clubs</a:t>
                      </a:r>
                    </a:p>
                  </a:txBody>
                  <a:tcPr marL="4763" marR="4763" marT="6350" marB="0" anchor="ctr"/>
                </a:tc>
                <a:extLst>
                  <a:ext uri="{0D108BD9-81ED-4DB2-BD59-A6C34878D82A}">
                    <a16:rowId xmlns:a16="http://schemas.microsoft.com/office/drawing/2014/main" val="332965390"/>
                  </a:ext>
                </a:extLst>
              </a:tr>
              <a:tr h="429492">
                <a:tc>
                  <a:txBody>
                    <a:bodyPr/>
                    <a:lstStyle/>
                    <a:p>
                      <a:pPr algn="ctr" fontAlgn="t"/>
                      <a:r>
                        <a:rPr lang="en-US" sz="1800" b="1" kern="1200" cap="none" baseline="0" dirty="0">
                          <a:solidFill>
                            <a:srgbClr val="55565A"/>
                          </a:solidFill>
                          <a:latin typeface="Arial" charset="0"/>
                          <a:ea typeface="+mn-ea"/>
                          <a:cs typeface="Arial" charset="0"/>
                        </a:rPr>
                        <a:t>ONTARIO</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30</a:t>
                      </a:r>
                    </a:p>
                  </a:txBody>
                  <a:tcPr marL="4763" marR="4763" marT="6350" marB="0" anchor="ctr"/>
                </a:tc>
                <a:extLst>
                  <a:ext uri="{0D108BD9-81ED-4DB2-BD59-A6C34878D82A}">
                    <a16:rowId xmlns:a16="http://schemas.microsoft.com/office/drawing/2014/main" val="1395329927"/>
                  </a:ext>
                </a:extLst>
              </a:tr>
              <a:tr h="429492">
                <a:tc>
                  <a:txBody>
                    <a:bodyPr/>
                    <a:lstStyle/>
                    <a:p>
                      <a:pPr algn="ctr" fontAlgn="t"/>
                      <a:r>
                        <a:rPr lang="en-US" sz="1800" b="1" kern="1200" cap="none" baseline="0" dirty="0">
                          <a:solidFill>
                            <a:srgbClr val="55565A"/>
                          </a:solidFill>
                          <a:latin typeface="Arial" charset="0"/>
                          <a:ea typeface="+mn-ea"/>
                          <a:cs typeface="Arial" charset="0"/>
                        </a:rPr>
                        <a:t>COLOMBIE BRITANIQUE</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25</a:t>
                      </a:r>
                    </a:p>
                  </a:txBody>
                  <a:tcPr marL="4763" marR="4763" marT="6350" marB="0" anchor="ctr"/>
                </a:tc>
                <a:extLst>
                  <a:ext uri="{0D108BD9-81ED-4DB2-BD59-A6C34878D82A}">
                    <a16:rowId xmlns:a16="http://schemas.microsoft.com/office/drawing/2014/main" val="2269707298"/>
                  </a:ext>
                </a:extLst>
              </a:tr>
              <a:tr h="429492">
                <a:tc>
                  <a:txBody>
                    <a:bodyPr/>
                    <a:lstStyle/>
                    <a:p>
                      <a:pPr algn="ctr" fontAlgn="t"/>
                      <a:r>
                        <a:rPr lang="en-US" sz="1800" b="1" kern="1200" cap="none" baseline="0" dirty="0">
                          <a:solidFill>
                            <a:srgbClr val="55565A"/>
                          </a:solidFill>
                          <a:latin typeface="Arial" charset="0"/>
                          <a:ea typeface="+mn-ea"/>
                          <a:cs typeface="Arial" charset="0"/>
                        </a:rPr>
                        <a:t>TERRE-NEUVE-LABRADOR</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7</a:t>
                      </a:r>
                    </a:p>
                  </a:txBody>
                  <a:tcPr marL="4763" marR="4763" marT="6350" marB="0" anchor="ctr"/>
                </a:tc>
                <a:extLst>
                  <a:ext uri="{0D108BD9-81ED-4DB2-BD59-A6C34878D82A}">
                    <a16:rowId xmlns:a16="http://schemas.microsoft.com/office/drawing/2014/main" val="1026335894"/>
                  </a:ext>
                </a:extLst>
              </a:tr>
              <a:tr h="429492">
                <a:tc>
                  <a:txBody>
                    <a:bodyPr/>
                    <a:lstStyle/>
                    <a:p>
                      <a:pPr algn="ctr" fontAlgn="t"/>
                      <a:r>
                        <a:rPr lang="en-US" sz="1800" b="1" kern="1200" cap="none" baseline="0" dirty="0">
                          <a:solidFill>
                            <a:srgbClr val="55565A"/>
                          </a:solidFill>
                          <a:latin typeface="Arial" charset="0"/>
                          <a:ea typeface="+mn-ea"/>
                          <a:cs typeface="Arial" charset="0"/>
                        </a:rPr>
                        <a:t>ALBERTA</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10</a:t>
                      </a:r>
                    </a:p>
                  </a:txBody>
                  <a:tcPr marL="4763" marR="4763" marT="6350" marB="0" anchor="ctr"/>
                </a:tc>
                <a:extLst>
                  <a:ext uri="{0D108BD9-81ED-4DB2-BD59-A6C34878D82A}">
                    <a16:rowId xmlns:a16="http://schemas.microsoft.com/office/drawing/2014/main" val="698895100"/>
                  </a:ext>
                </a:extLst>
              </a:tr>
              <a:tr h="429492">
                <a:tc>
                  <a:txBody>
                    <a:bodyPr/>
                    <a:lstStyle/>
                    <a:p>
                      <a:pPr algn="ctr" fontAlgn="t"/>
                      <a:r>
                        <a:rPr lang="en-US" sz="1800" b="1" kern="1200" cap="none" baseline="0" dirty="0">
                          <a:solidFill>
                            <a:srgbClr val="55565A"/>
                          </a:solidFill>
                          <a:latin typeface="Arial" charset="0"/>
                          <a:ea typeface="+mn-ea"/>
                          <a:cs typeface="Arial" charset="0"/>
                        </a:rPr>
                        <a:t>NOUVELLE ÉCOSSE</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3</a:t>
                      </a:r>
                    </a:p>
                  </a:txBody>
                  <a:tcPr marL="4763" marR="4763" marT="6350" marB="0" anchor="ctr"/>
                </a:tc>
                <a:extLst>
                  <a:ext uri="{0D108BD9-81ED-4DB2-BD59-A6C34878D82A}">
                    <a16:rowId xmlns:a16="http://schemas.microsoft.com/office/drawing/2014/main" val="3421168652"/>
                  </a:ext>
                </a:extLst>
              </a:tr>
              <a:tr h="429492">
                <a:tc>
                  <a:txBody>
                    <a:bodyPr/>
                    <a:lstStyle/>
                    <a:p>
                      <a:pPr algn="ctr" fontAlgn="t"/>
                      <a:r>
                        <a:rPr lang="en-US" sz="1800" b="1" kern="1200" cap="none" baseline="0" dirty="0">
                          <a:solidFill>
                            <a:srgbClr val="55565A"/>
                          </a:solidFill>
                          <a:latin typeface="Arial" charset="0"/>
                          <a:ea typeface="+mn-ea"/>
                          <a:cs typeface="Arial" charset="0"/>
                        </a:rPr>
                        <a:t>QUÉBEC</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7</a:t>
                      </a:r>
                    </a:p>
                  </a:txBody>
                  <a:tcPr marL="4763" marR="4763" marT="6350" marB="0" anchor="ctr"/>
                </a:tc>
                <a:extLst>
                  <a:ext uri="{0D108BD9-81ED-4DB2-BD59-A6C34878D82A}">
                    <a16:rowId xmlns:a16="http://schemas.microsoft.com/office/drawing/2014/main" val="1373830555"/>
                  </a:ext>
                </a:extLst>
              </a:tr>
              <a:tr h="429492">
                <a:tc>
                  <a:txBody>
                    <a:bodyPr/>
                    <a:lstStyle/>
                    <a:p>
                      <a:pPr algn="ctr" fontAlgn="t"/>
                      <a:r>
                        <a:rPr lang="en-US" sz="1800" b="1" kern="1200" cap="none" baseline="0" dirty="0">
                          <a:solidFill>
                            <a:srgbClr val="55565A"/>
                          </a:solidFill>
                          <a:latin typeface="Arial" charset="0"/>
                          <a:ea typeface="+mn-ea"/>
                          <a:cs typeface="Arial" charset="0"/>
                        </a:rPr>
                        <a:t>NOUVEAU BRUNSWICK</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2</a:t>
                      </a:r>
                    </a:p>
                  </a:txBody>
                  <a:tcPr marL="4763" marR="4763" marT="6350" marB="0" anchor="ctr"/>
                </a:tc>
                <a:extLst>
                  <a:ext uri="{0D108BD9-81ED-4DB2-BD59-A6C34878D82A}">
                    <a16:rowId xmlns:a16="http://schemas.microsoft.com/office/drawing/2014/main" val="2110300877"/>
                  </a:ext>
                </a:extLst>
              </a:tr>
              <a:tr h="429492">
                <a:tc>
                  <a:txBody>
                    <a:bodyPr/>
                    <a:lstStyle/>
                    <a:p>
                      <a:pPr algn="ctr" fontAlgn="t"/>
                      <a:r>
                        <a:rPr lang="en-US" sz="1800" b="1" kern="1200" cap="none" baseline="0">
                          <a:solidFill>
                            <a:srgbClr val="55565A"/>
                          </a:solidFill>
                          <a:latin typeface="Arial" charset="0"/>
                          <a:ea typeface="+mn-ea"/>
                          <a:cs typeface="Arial" charset="0"/>
                        </a:rPr>
                        <a:t>SASKATCHEWAN</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1</a:t>
                      </a:r>
                    </a:p>
                  </a:txBody>
                  <a:tcPr marL="4763" marR="4763" marT="6350" marB="0" anchor="ctr"/>
                </a:tc>
                <a:extLst>
                  <a:ext uri="{0D108BD9-81ED-4DB2-BD59-A6C34878D82A}">
                    <a16:rowId xmlns:a16="http://schemas.microsoft.com/office/drawing/2014/main" val="1704820572"/>
                  </a:ext>
                </a:extLst>
              </a:tr>
              <a:tr h="429492">
                <a:tc>
                  <a:txBody>
                    <a:bodyPr/>
                    <a:lstStyle/>
                    <a:p>
                      <a:pPr algn="ctr" fontAlgn="t"/>
                      <a:r>
                        <a:rPr lang="en-US" sz="1800" b="1" kern="1200" cap="none" baseline="0" dirty="0">
                          <a:solidFill>
                            <a:srgbClr val="55565A"/>
                          </a:solidFill>
                          <a:latin typeface="Arial" charset="0"/>
                          <a:ea typeface="+mn-ea"/>
                          <a:cs typeface="Arial" charset="0"/>
                        </a:rPr>
                        <a:t>MANITOBA</a:t>
                      </a:r>
                    </a:p>
                  </a:txBody>
                  <a:tcPr marL="4763" marR="4763" marT="6350" marB="0" anchor="ctr"/>
                </a:tc>
                <a:tc>
                  <a:txBody>
                    <a:bodyPr/>
                    <a:lstStyle/>
                    <a:p>
                      <a:pPr algn="ctr" fontAlgn="t"/>
                      <a:r>
                        <a:rPr lang="en-US" sz="2800" kern="0" dirty="0">
                          <a:solidFill>
                            <a:srgbClr val="00AC69"/>
                          </a:solidFill>
                          <a:latin typeface="Arial" panose="020B0604020202020204" pitchFamily="34" charset="0"/>
                          <a:ea typeface="+mn-ea"/>
                          <a:cs typeface="Arial" panose="020B0604020202020204" pitchFamily="34" charset="0"/>
                        </a:rPr>
                        <a:t>1</a:t>
                      </a:r>
                    </a:p>
                  </a:txBody>
                  <a:tcPr marL="4763" marR="4763" marT="6350" marB="0" anchor="ctr"/>
                </a:tc>
                <a:extLst>
                  <a:ext uri="{0D108BD9-81ED-4DB2-BD59-A6C34878D82A}">
                    <a16:rowId xmlns:a16="http://schemas.microsoft.com/office/drawing/2014/main" val="51663905"/>
                  </a:ext>
                </a:extLst>
              </a:tr>
            </a:tbl>
          </a:graphicData>
        </a:graphic>
      </p:graphicFrame>
      <p:sp>
        <p:nvSpPr>
          <p:cNvPr id="9" name="TextBox 8">
            <a:extLst>
              <a:ext uri="{FF2B5EF4-FFF2-40B4-BE49-F238E27FC236}">
                <a16:creationId xmlns:a16="http://schemas.microsoft.com/office/drawing/2014/main" id="{9D627E77-2A8D-46D5-AA81-D7960583FA0B}"/>
              </a:ext>
            </a:extLst>
          </p:cNvPr>
          <p:cNvSpPr txBox="1"/>
          <p:nvPr/>
        </p:nvSpPr>
        <p:spPr>
          <a:xfrm>
            <a:off x="3751730" y="858394"/>
            <a:ext cx="4573428" cy="523220"/>
          </a:xfrm>
          <a:prstGeom prst="rect">
            <a:avLst/>
          </a:prstGeom>
          <a:noFill/>
        </p:spPr>
        <p:txBody>
          <a:bodyPr wrap="square">
            <a:spAutoFit/>
          </a:bodyPr>
          <a:lstStyle/>
          <a:p>
            <a:r>
              <a:rPr lang="en-US" sz="2800" kern="0" dirty="0">
                <a:solidFill>
                  <a:srgbClr val="00AC69"/>
                </a:solidFill>
                <a:latin typeface="Arial" panose="020B0604020202020204" pitchFamily="34" charset="0"/>
                <a:cs typeface="Arial" panose="020B0604020202020204" pitchFamily="34" charset="0"/>
              </a:rPr>
              <a:t>86</a:t>
            </a:r>
            <a:r>
              <a:rPr lang="en-US" sz="1800" b="1" dirty="0">
                <a:solidFill>
                  <a:srgbClr val="55565A"/>
                </a:solidFill>
                <a:latin typeface="Arial" charset="0"/>
                <a:ea typeface="Arial" charset="0"/>
                <a:cs typeface="Arial" charset="0"/>
              </a:rPr>
              <a:t> Clubs Leo</a:t>
            </a:r>
          </a:p>
        </p:txBody>
      </p:sp>
    </p:spTree>
    <p:extLst>
      <p:ext uri="{BB962C8B-B14F-4D97-AF65-F5344CB8AC3E}">
        <p14:creationId xmlns:p14="http://schemas.microsoft.com/office/powerpoint/2010/main" val="395470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ackground - Solid">
            <a:extLst>
              <a:ext uri="{FF2B5EF4-FFF2-40B4-BE49-F238E27FC236}">
                <a16:creationId xmlns:a16="http://schemas.microsoft.com/office/drawing/2014/main" id="{23A1AD1D-7376-A041-B3C7-AB5A4AC2D344}"/>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9" name="Rectangle 8"/>
          <p:cNvSpPr/>
          <p:nvPr/>
        </p:nvSpPr>
        <p:spPr>
          <a:xfrm>
            <a:off x="0" y="0"/>
            <a:ext cx="457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1" name="Page Number - Blue">
            <a:extLst>
              <a:ext uri="{FF2B5EF4-FFF2-40B4-BE49-F238E27FC236}">
                <a16:creationId xmlns:a16="http://schemas.microsoft.com/office/drawing/2014/main" id="{DD53EC38-B662-F641-96A1-10AFADCE19C4}"/>
              </a:ext>
            </a:extLst>
          </p:cNvPr>
          <p:cNvSpPr txBox="1">
            <a:spLocks noChangeArrowheads="1"/>
          </p:cNvSpPr>
          <p:nvPr/>
        </p:nvSpPr>
        <p:spPr bwMode="auto">
          <a:xfrm>
            <a:off x="8652867" y="6400726"/>
            <a:ext cx="491133"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25</a:t>
            </a:fld>
            <a:endParaRPr lang="en-US" sz="1000" dirty="0">
              <a:solidFill>
                <a:srgbClr val="00338D"/>
              </a:solidFill>
            </a:endParaRPr>
          </a:p>
        </p:txBody>
      </p:sp>
      <p:pic>
        <p:nvPicPr>
          <p:cNvPr id="7" name="Picture 6">
            <a:extLst>
              <a:ext uri="{FF2B5EF4-FFF2-40B4-BE49-F238E27FC236}">
                <a16:creationId xmlns:a16="http://schemas.microsoft.com/office/drawing/2014/main" id="{B1C500DD-D824-EA40-9E71-5D156F506AA5}"/>
              </a:ext>
            </a:extLst>
          </p:cNvPr>
          <p:cNvPicPr>
            <a:picLocks noChangeAspect="1"/>
          </p:cNvPicPr>
          <p:nvPr/>
        </p:nvPicPr>
        <p:blipFill>
          <a:blip r:embed="rId2" cstate="print"/>
          <a:stretch>
            <a:fillRect/>
          </a:stretch>
        </p:blipFill>
        <p:spPr>
          <a:xfrm>
            <a:off x="321150" y="965198"/>
            <a:ext cx="2273300" cy="3031067"/>
          </a:xfrm>
          <a:prstGeom prst="rect">
            <a:avLst/>
          </a:prstGeom>
        </p:spPr>
      </p:pic>
      <p:pic>
        <p:nvPicPr>
          <p:cNvPr id="12" name="Picture 11">
            <a:extLst>
              <a:ext uri="{FF2B5EF4-FFF2-40B4-BE49-F238E27FC236}">
                <a16:creationId xmlns:a16="http://schemas.microsoft.com/office/drawing/2014/main" id="{B44B7F20-2EDF-354B-B38D-4835949FB850}"/>
              </a:ext>
            </a:extLst>
          </p:cNvPr>
          <p:cNvPicPr>
            <a:picLocks noChangeAspect="1"/>
          </p:cNvPicPr>
          <p:nvPr/>
        </p:nvPicPr>
        <p:blipFill>
          <a:blip r:embed="rId3" cstate="print"/>
          <a:stretch>
            <a:fillRect/>
          </a:stretch>
        </p:blipFill>
        <p:spPr>
          <a:xfrm>
            <a:off x="4814665" y="965198"/>
            <a:ext cx="2273300" cy="3031067"/>
          </a:xfrm>
          <a:prstGeom prst="rect">
            <a:avLst/>
          </a:prstGeom>
        </p:spPr>
      </p:pic>
      <p:pic>
        <p:nvPicPr>
          <p:cNvPr id="3" name="Picture 2">
            <a:extLst>
              <a:ext uri="{FF2B5EF4-FFF2-40B4-BE49-F238E27FC236}">
                <a16:creationId xmlns:a16="http://schemas.microsoft.com/office/drawing/2014/main" id="{D8C3871A-DC16-5A43-B922-F6AFA019EF04}"/>
              </a:ext>
            </a:extLst>
          </p:cNvPr>
          <p:cNvPicPr>
            <a:picLocks noChangeAspect="1"/>
          </p:cNvPicPr>
          <p:nvPr/>
        </p:nvPicPr>
        <p:blipFill>
          <a:blip r:embed="rId4" cstate="print"/>
          <a:stretch>
            <a:fillRect/>
          </a:stretch>
        </p:blipFill>
        <p:spPr>
          <a:xfrm>
            <a:off x="2134522" y="2726265"/>
            <a:ext cx="2273300" cy="3031067"/>
          </a:xfrm>
          <a:prstGeom prst="rect">
            <a:avLst/>
          </a:prstGeom>
        </p:spPr>
      </p:pic>
      <p:pic>
        <p:nvPicPr>
          <p:cNvPr id="5" name="Picture 4">
            <a:extLst>
              <a:ext uri="{FF2B5EF4-FFF2-40B4-BE49-F238E27FC236}">
                <a16:creationId xmlns:a16="http://schemas.microsoft.com/office/drawing/2014/main" id="{711DFCBF-0C01-BE44-B690-09DB6CA71D97}"/>
              </a:ext>
            </a:extLst>
          </p:cNvPr>
          <p:cNvPicPr>
            <a:picLocks noChangeAspect="1"/>
          </p:cNvPicPr>
          <p:nvPr/>
        </p:nvPicPr>
        <p:blipFill>
          <a:blip r:embed="rId5" cstate="print"/>
          <a:stretch>
            <a:fillRect/>
          </a:stretch>
        </p:blipFill>
        <p:spPr>
          <a:xfrm>
            <a:off x="6628036" y="2726265"/>
            <a:ext cx="2273300" cy="3031067"/>
          </a:xfrm>
          <a:prstGeom prst="rect">
            <a:avLst/>
          </a:prstGeom>
        </p:spPr>
      </p:pic>
    </p:spTree>
    <p:extLst>
      <p:ext uri="{BB962C8B-B14F-4D97-AF65-F5344CB8AC3E}">
        <p14:creationId xmlns:p14="http://schemas.microsoft.com/office/powerpoint/2010/main" val="226186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CA" dirty="0"/>
              <a:t>LES CLUB DU QUÉBEC</a:t>
            </a:r>
          </a:p>
        </p:txBody>
      </p:sp>
      <p:sp>
        <p:nvSpPr>
          <p:cNvPr id="7" name="Espace réservé du contenu 6"/>
          <p:cNvSpPr>
            <a:spLocks noGrp="1"/>
          </p:cNvSpPr>
          <p:nvPr>
            <p:ph idx="1"/>
          </p:nvPr>
        </p:nvSpPr>
        <p:spPr>
          <a:xfrm>
            <a:off x="0" y="762000"/>
            <a:ext cx="8839200" cy="5791200"/>
          </a:xfrm>
        </p:spPr>
        <p:txBody>
          <a:bodyPr>
            <a:normAutofit lnSpcReduction="10000"/>
          </a:bodyPr>
          <a:lstStyle/>
          <a:p>
            <a:r>
              <a:rPr lang="fr-CA" dirty="0"/>
              <a:t> 7 Clubs LEO AU QUÉBEC</a:t>
            </a:r>
          </a:p>
          <a:p>
            <a:endParaRPr lang="fr-CA" dirty="0"/>
          </a:p>
          <a:p>
            <a:r>
              <a:rPr lang="fr-CA" dirty="0"/>
              <a:t>Matane, La Tuque ,</a:t>
            </a:r>
            <a:r>
              <a:rPr lang="fr-CA" dirty="0" err="1"/>
              <a:t>Dolbeau</a:t>
            </a:r>
            <a:r>
              <a:rPr lang="fr-CA" dirty="0"/>
              <a:t> , Québec-Diabète, Baie-Comeau, Montréal(0mega), Val D’or</a:t>
            </a:r>
          </a:p>
          <a:p>
            <a:pPr>
              <a:buNone/>
            </a:pPr>
            <a:endParaRPr lang="fr-CA" dirty="0"/>
          </a:p>
          <a:p>
            <a:r>
              <a:rPr lang="fr-CA" dirty="0"/>
              <a:t>OCCUPATION: MEMBRES:  5Hres/MOIS+ ACTIVITÉS</a:t>
            </a:r>
          </a:p>
          <a:p>
            <a:endParaRPr lang="fr-CA" dirty="0"/>
          </a:p>
          <a:p>
            <a:pPr>
              <a:buNone/>
            </a:pPr>
            <a:r>
              <a:rPr lang="fr-CA" dirty="0"/>
              <a:t>                           : CONSEILLER LEO :10HRES/MOIS+</a:t>
            </a:r>
          </a:p>
          <a:p>
            <a:pPr>
              <a:buNone/>
            </a:pPr>
            <a:r>
              <a:rPr lang="fr-CA" dirty="0"/>
              <a:t>                             ACTIVITÉS</a:t>
            </a:r>
          </a:p>
          <a:p>
            <a:pPr>
              <a:buNone/>
            </a:pPr>
            <a:endParaRPr lang="fr-CA" dirty="0"/>
          </a:p>
          <a:p>
            <a:r>
              <a:rPr lang="fr-CA" dirty="0"/>
              <a:t>RÉUNION:2x1/ 2HRES/MOIS OU 1 x1HRE/MOIS </a:t>
            </a:r>
          </a:p>
          <a:p>
            <a:endParaRPr lang="fr-CA" dirty="0"/>
          </a:p>
          <a:p>
            <a:r>
              <a:rPr lang="fr-CA" dirty="0"/>
              <a:t>25% MASCULIN ET 75% FÉMININ</a:t>
            </a:r>
          </a:p>
          <a:p>
            <a:endParaRPr lang="fr-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ACTIVITÉS        </a:t>
            </a:r>
          </a:p>
        </p:txBody>
      </p:sp>
      <p:sp>
        <p:nvSpPr>
          <p:cNvPr id="3" name="Espace réservé du contenu 2"/>
          <p:cNvSpPr>
            <a:spLocks noGrp="1"/>
          </p:cNvSpPr>
          <p:nvPr>
            <p:ph idx="1"/>
          </p:nvPr>
        </p:nvSpPr>
        <p:spPr>
          <a:xfrm>
            <a:off x="1828800" y="685800"/>
            <a:ext cx="8839200" cy="7543800"/>
          </a:xfrm>
        </p:spPr>
        <p:txBody>
          <a:bodyPr/>
          <a:lstStyle/>
          <a:p>
            <a:r>
              <a:rPr lang="fr-CA" dirty="0"/>
              <a:t>AVEC LES PERSONNES AGÉES</a:t>
            </a:r>
          </a:p>
          <a:p>
            <a:endParaRPr lang="fr-CA" dirty="0"/>
          </a:p>
          <a:p>
            <a:r>
              <a:rPr lang="fr-CA" dirty="0"/>
              <a:t>AVEC LES HANDICAPÉS</a:t>
            </a:r>
          </a:p>
          <a:p>
            <a:endParaRPr lang="fr-CA" dirty="0"/>
          </a:p>
          <a:p>
            <a:r>
              <a:rPr lang="fr-CA" dirty="0"/>
              <a:t>AIME FAIRE DES ACTIVITÉS AVEC LE CLUB PARRAIN</a:t>
            </a:r>
          </a:p>
          <a:p>
            <a:endParaRPr lang="fr-CA" dirty="0"/>
          </a:p>
          <a:p>
            <a:r>
              <a:rPr lang="fr-CA" dirty="0"/>
              <a:t>ENVIRONNEMENT</a:t>
            </a:r>
          </a:p>
          <a:p>
            <a:endParaRPr lang="fr-CA" dirty="0"/>
          </a:p>
          <a:p>
            <a:r>
              <a:rPr lang="fr-CA" dirty="0"/>
              <a:t>LES COÛTS  ANNUELS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1026" name="Picture 2"/>
          <p:cNvPicPr>
            <a:picLocks noChangeAspect="1" noChangeArrowheads="1"/>
          </p:cNvPicPr>
          <p:nvPr/>
        </p:nvPicPr>
        <p:blipFill>
          <a:blip r:embed="rId2" cstate="print"/>
          <a:srcRect/>
          <a:stretch>
            <a:fillRect/>
          </a:stretch>
        </p:blipFill>
        <p:spPr bwMode="auto">
          <a:xfrm>
            <a:off x="838200" y="745862"/>
            <a:ext cx="7869293" cy="56549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AUTORISATION PARENT</a:t>
            </a:r>
          </a:p>
        </p:txBody>
      </p:sp>
      <p:pic>
        <p:nvPicPr>
          <p:cNvPr id="4098" name="Picture 2"/>
          <p:cNvPicPr>
            <a:picLocks noChangeAspect="1" noChangeArrowheads="1"/>
          </p:cNvPicPr>
          <p:nvPr/>
        </p:nvPicPr>
        <p:blipFill>
          <a:blip r:embed="rId3" cstate="print"/>
          <a:srcRect/>
          <a:stretch>
            <a:fillRect/>
          </a:stretch>
        </p:blipFill>
        <p:spPr bwMode="auto">
          <a:xfrm>
            <a:off x="304402" y="990601"/>
            <a:ext cx="8405875" cy="4953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7561771" y="884063"/>
            <a:ext cx="1582230" cy="3047504"/>
          </a:xfrm>
          <a:custGeom>
            <a:avLst/>
            <a:gdLst/>
            <a:ahLst/>
            <a:cxnLst/>
            <a:rect l="l" t="t" r="r" b="b"/>
            <a:pathLst>
              <a:path w="3164459" h="6095007">
                <a:moveTo>
                  <a:pt x="0" y="0"/>
                </a:moveTo>
                <a:lnTo>
                  <a:pt x="3164459" y="0"/>
                </a:lnTo>
                <a:lnTo>
                  <a:pt x="3164459" y="6095006"/>
                </a:lnTo>
                <a:lnTo>
                  <a:pt x="0" y="6095006"/>
                </a:lnTo>
                <a:lnTo>
                  <a:pt x="0" y="0"/>
                </a:lnTo>
                <a:close/>
              </a:path>
            </a:pathLst>
          </a:custGeom>
          <a:blipFill>
            <a:blip r:embed="rId3"/>
            <a:stretch>
              <a:fillRect l="-22793" t="-2204" r="-15097" b="-5153"/>
            </a:stretch>
          </a:blipFill>
        </p:spPr>
        <p:txBody>
          <a:bodyPr/>
          <a:lstStyle/>
          <a:p>
            <a:endParaRPr lang="fr-CA"/>
          </a:p>
        </p:txBody>
      </p:sp>
      <p:sp>
        <p:nvSpPr>
          <p:cNvPr id="3" name="Freeform 3"/>
          <p:cNvSpPr/>
          <p:nvPr/>
        </p:nvSpPr>
        <p:spPr>
          <a:xfrm>
            <a:off x="8380277" y="946770"/>
            <a:ext cx="651146" cy="651146"/>
          </a:xfrm>
          <a:custGeom>
            <a:avLst/>
            <a:gdLst/>
            <a:ahLst/>
            <a:cxnLst/>
            <a:rect l="l" t="t" r="r" b="b"/>
            <a:pathLst>
              <a:path w="1302291" h="1302291">
                <a:moveTo>
                  <a:pt x="0" y="0"/>
                </a:moveTo>
                <a:lnTo>
                  <a:pt x="1302292" y="0"/>
                </a:lnTo>
                <a:lnTo>
                  <a:pt x="1302292" y="1302291"/>
                </a:lnTo>
                <a:lnTo>
                  <a:pt x="0" y="1302291"/>
                </a:lnTo>
                <a:lnTo>
                  <a:pt x="0" y="0"/>
                </a:lnTo>
                <a:close/>
              </a:path>
            </a:pathLst>
          </a:custGeom>
          <a:blipFill>
            <a:blip r:embed="rId4"/>
            <a:stretch>
              <a:fillRect/>
            </a:stretch>
          </a:blipFill>
        </p:spPr>
        <p:txBody>
          <a:bodyPr/>
          <a:lstStyle/>
          <a:p>
            <a:endParaRPr lang="fr-CA"/>
          </a:p>
        </p:txBody>
      </p:sp>
      <p:sp>
        <p:nvSpPr>
          <p:cNvPr id="4" name="Freeform 4"/>
          <p:cNvSpPr/>
          <p:nvPr/>
        </p:nvSpPr>
        <p:spPr>
          <a:xfrm>
            <a:off x="-9525" y="4764431"/>
            <a:ext cx="743920" cy="1259479"/>
          </a:xfrm>
          <a:custGeom>
            <a:avLst/>
            <a:gdLst/>
            <a:ahLst/>
            <a:cxnLst/>
            <a:rect l="l" t="t" r="r" b="b"/>
            <a:pathLst>
              <a:path w="1487840" h="2518958">
                <a:moveTo>
                  <a:pt x="0" y="0"/>
                </a:moveTo>
                <a:lnTo>
                  <a:pt x="1487840" y="0"/>
                </a:lnTo>
                <a:lnTo>
                  <a:pt x="1487840" y="2518957"/>
                </a:lnTo>
                <a:lnTo>
                  <a:pt x="0" y="2518957"/>
                </a:lnTo>
                <a:lnTo>
                  <a:pt x="0" y="0"/>
                </a:lnTo>
                <a:close/>
              </a:path>
            </a:pathLst>
          </a:custGeom>
          <a:blipFill>
            <a:blip r:embed="rId5"/>
            <a:stretch>
              <a:fillRect l="-18696" r="-55" b="-5153"/>
            </a:stretch>
          </a:blipFill>
        </p:spPr>
        <p:txBody>
          <a:bodyPr/>
          <a:lstStyle/>
          <a:p>
            <a:endParaRPr lang="fr-CA"/>
          </a:p>
        </p:txBody>
      </p:sp>
      <p:sp>
        <p:nvSpPr>
          <p:cNvPr id="5" name="TextBox 5"/>
          <p:cNvSpPr txBox="1"/>
          <p:nvPr/>
        </p:nvSpPr>
        <p:spPr>
          <a:xfrm>
            <a:off x="8698588" y="5661605"/>
            <a:ext cx="399693" cy="115416"/>
          </a:xfrm>
          <a:prstGeom prst="rect">
            <a:avLst/>
          </a:prstGeom>
        </p:spPr>
        <p:txBody>
          <a:bodyPr lIns="0" tIns="0" rIns="0" bIns="0" rtlCol="0" anchor="t">
            <a:spAutoFit/>
          </a:bodyPr>
          <a:lstStyle/>
          <a:p>
            <a:pPr>
              <a:lnSpc>
                <a:spcPts val="900"/>
              </a:lnSpc>
            </a:pPr>
            <a:r>
              <a:rPr lang="en-US" sz="750">
                <a:solidFill>
                  <a:srgbClr val="55565A"/>
                </a:solidFill>
                <a:latin typeface="Arial"/>
              </a:rPr>
              <a:t>14</a:t>
            </a:r>
          </a:p>
        </p:txBody>
      </p:sp>
      <p:sp>
        <p:nvSpPr>
          <p:cNvPr id="6" name="TextBox 6"/>
          <p:cNvSpPr txBox="1"/>
          <p:nvPr/>
        </p:nvSpPr>
        <p:spPr>
          <a:xfrm>
            <a:off x="8542013" y="5661595"/>
            <a:ext cx="327675" cy="115416"/>
          </a:xfrm>
          <a:prstGeom prst="rect">
            <a:avLst/>
          </a:prstGeom>
        </p:spPr>
        <p:txBody>
          <a:bodyPr lIns="0" tIns="0" rIns="0" bIns="0" rtlCol="0" anchor="t">
            <a:spAutoFit/>
          </a:bodyPr>
          <a:lstStyle/>
          <a:p>
            <a:pPr algn="r">
              <a:lnSpc>
                <a:spcPts val="900"/>
              </a:lnSpc>
            </a:pPr>
            <a:r>
              <a:rPr lang="en-US" sz="750">
                <a:solidFill>
                  <a:srgbClr val="0A5496"/>
                </a:solidFill>
                <a:latin typeface="Arial"/>
              </a:rPr>
              <a:t>‹#›</a:t>
            </a:r>
          </a:p>
        </p:txBody>
      </p:sp>
      <p:sp>
        <p:nvSpPr>
          <p:cNvPr id="7" name="Freeform 7"/>
          <p:cNvSpPr/>
          <p:nvPr/>
        </p:nvSpPr>
        <p:spPr>
          <a:xfrm>
            <a:off x="6884443" y="2607090"/>
            <a:ext cx="1818616" cy="3149934"/>
          </a:xfrm>
          <a:custGeom>
            <a:avLst/>
            <a:gdLst/>
            <a:ahLst/>
            <a:cxnLst/>
            <a:rect l="l" t="t" r="r" b="b"/>
            <a:pathLst>
              <a:path w="3637232" h="6299868">
                <a:moveTo>
                  <a:pt x="0" y="0"/>
                </a:moveTo>
                <a:lnTo>
                  <a:pt x="3637233" y="0"/>
                </a:lnTo>
                <a:lnTo>
                  <a:pt x="3637233" y="6299868"/>
                </a:lnTo>
                <a:lnTo>
                  <a:pt x="0" y="62998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p:nvPr/>
        </p:nvSpPr>
        <p:spPr>
          <a:xfrm rot="7306900">
            <a:off x="7578872" y="120521"/>
            <a:ext cx="2101556" cy="3640000"/>
          </a:xfrm>
          <a:custGeom>
            <a:avLst/>
            <a:gdLst/>
            <a:ahLst/>
            <a:cxnLst/>
            <a:rect l="l" t="t" r="r" b="b"/>
            <a:pathLst>
              <a:path w="4203111" h="7279999">
                <a:moveTo>
                  <a:pt x="0" y="0"/>
                </a:moveTo>
                <a:lnTo>
                  <a:pt x="4203112" y="0"/>
                </a:lnTo>
                <a:lnTo>
                  <a:pt x="4203112" y="7279998"/>
                </a:lnTo>
                <a:lnTo>
                  <a:pt x="0" y="727999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TextBox 9"/>
          <p:cNvSpPr txBox="1"/>
          <p:nvPr/>
        </p:nvSpPr>
        <p:spPr>
          <a:xfrm>
            <a:off x="1139879" y="1205668"/>
            <a:ext cx="7298731" cy="512961"/>
          </a:xfrm>
          <a:prstGeom prst="rect">
            <a:avLst/>
          </a:prstGeom>
        </p:spPr>
        <p:txBody>
          <a:bodyPr lIns="0" tIns="0" rIns="0" bIns="0" rtlCol="0" anchor="t">
            <a:spAutoFit/>
          </a:bodyPr>
          <a:lstStyle/>
          <a:p>
            <a:pPr algn="ctr">
              <a:lnSpc>
                <a:spcPts val="3960"/>
              </a:lnSpc>
            </a:pPr>
            <a:r>
              <a:rPr lang="en-US" sz="3300" dirty="0">
                <a:solidFill>
                  <a:srgbClr val="000000"/>
                </a:solidFill>
                <a:latin typeface="Arial Bold"/>
              </a:rPr>
              <a:t>CONSULTANT LEO DU CANADA</a:t>
            </a:r>
          </a:p>
        </p:txBody>
      </p:sp>
      <p:grpSp>
        <p:nvGrpSpPr>
          <p:cNvPr id="10" name="Group 10"/>
          <p:cNvGrpSpPr/>
          <p:nvPr/>
        </p:nvGrpSpPr>
        <p:grpSpPr>
          <a:xfrm>
            <a:off x="4028153" y="1885950"/>
            <a:ext cx="1087694" cy="54570"/>
            <a:chOff x="0" y="0"/>
            <a:chExt cx="2900518" cy="145520"/>
          </a:xfrm>
        </p:grpSpPr>
        <p:sp>
          <p:nvSpPr>
            <p:cNvPr id="11" name="Freeform 11"/>
            <p:cNvSpPr/>
            <p:nvPr/>
          </p:nvSpPr>
          <p:spPr>
            <a:xfrm>
              <a:off x="0" y="0"/>
              <a:ext cx="2900553" cy="145542"/>
            </a:xfrm>
            <a:custGeom>
              <a:avLst/>
              <a:gdLst/>
              <a:ahLst/>
              <a:cxnLst/>
              <a:rect l="l" t="t" r="r" b="b"/>
              <a:pathLst>
                <a:path w="2900553" h="145542">
                  <a:moveTo>
                    <a:pt x="0" y="0"/>
                  </a:moveTo>
                  <a:lnTo>
                    <a:pt x="2900553" y="0"/>
                  </a:lnTo>
                  <a:lnTo>
                    <a:pt x="2900553" y="145542"/>
                  </a:lnTo>
                  <a:lnTo>
                    <a:pt x="0" y="145542"/>
                  </a:lnTo>
                  <a:close/>
                </a:path>
              </a:pathLst>
            </a:custGeom>
            <a:solidFill>
              <a:srgbClr val="EBB700"/>
            </a:solidFill>
          </p:spPr>
          <p:txBody>
            <a:bodyPr/>
            <a:lstStyle/>
            <a:p>
              <a:endParaRPr lang="fr-CA"/>
            </a:p>
          </p:txBody>
        </p:sp>
      </p:grpSp>
      <p:grpSp>
        <p:nvGrpSpPr>
          <p:cNvPr id="12" name="Group 12"/>
          <p:cNvGrpSpPr/>
          <p:nvPr/>
        </p:nvGrpSpPr>
        <p:grpSpPr>
          <a:xfrm>
            <a:off x="4009224" y="2299234"/>
            <a:ext cx="3222922" cy="3240617"/>
            <a:chOff x="0" y="0"/>
            <a:chExt cx="8594457" cy="8641644"/>
          </a:xfrm>
        </p:grpSpPr>
        <p:grpSp>
          <p:nvGrpSpPr>
            <p:cNvPr id="13" name="Group 13"/>
            <p:cNvGrpSpPr/>
            <p:nvPr/>
          </p:nvGrpSpPr>
          <p:grpSpPr>
            <a:xfrm>
              <a:off x="2453291" y="7577793"/>
              <a:ext cx="3262107" cy="156312"/>
              <a:chOff x="0" y="0"/>
              <a:chExt cx="3610298" cy="172996"/>
            </a:xfrm>
          </p:grpSpPr>
          <p:sp>
            <p:nvSpPr>
              <p:cNvPr id="14" name="Freeform 14"/>
              <p:cNvSpPr/>
              <p:nvPr/>
            </p:nvSpPr>
            <p:spPr>
              <a:xfrm>
                <a:off x="0" y="0"/>
                <a:ext cx="3610356" cy="172974"/>
              </a:xfrm>
              <a:custGeom>
                <a:avLst/>
                <a:gdLst/>
                <a:ahLst/>
                <a:cxnLst/>
                <a:rect l="l" t="t" r="r" b="b"/>
                <a:pathLst>
                  <a:path w="3610356" h="172974">
                    <a:moveTo>
                      <a:pt x="0" y="0"/>
                    </a:moveTo>
                    <a:lnTo>
                      <a:pt x="3610356" y="0"/>
                    </a:lnTo>
                    <a:lnTo>
                      <a:pt x="3610356" y="172974"/>
                    </a:lnTo>
                    <a:lnTo>
                      <a:pt x="0" y="172974"/>
                    </a:lnTo>
                    <a:close/>
                  </a:path>
                </a:pathLst>
              </a:custGeom>
              <a:solidFill>
                <a:srgbClr val="EBB700"/>
              </a:solidFill>
            </p:spPr>
            <p:txBody>
              <a:bodyPr/>
              <a:lstStyle/>
              <a:p>
                <a:endParaRPr lang="fr-CA"/>
              </a:p>
            </p:txBody>
          </p:sp>
        </p:grpSp>
        <p:sp>
          <p:nvSpPr>
            <p:cNvPr id="15" name="TextBox 15"/>
            <p:cNvSpPr txBox="1"/>
            <p:nvPr/>
          </p:nvSpPr>
          <p:spPr>
            <a:xfrm>
              <a:off x="0" y="5436983"/>
              <a:ext cx="8594457" cy="1367896"/>
            </a:xfrm>
            <a:prstGeom prst="rect">
              <a:avLst/>
            </a:prstGeom>
          </p:spPr>
          <p:txBody>
            <a:bodyPr lIns="0" tIns="0" rIns="0" bIns="0" rtlCol="0" anchor="t">
              <a:spAutoFit/>
            </a:bodyPr>
            <a:lstStyle/>
            <a:p>
              <a:pPr algn="ctr">
                <a:lnSpc>
                  <a:spcPts val="1952"/>
                </a:lnSpc>
              </a:pPr>
              <a:r>
                <a:rPr lang="en-US" sz="1807">
                  <a:solidFill>
                    <a:srgbClr val="000000"/>
                  </a:solidFill>
                  <a:latin typeface="Arial Bold"/>
                </a:rPr>
                <a:t>Leo-Lion </a:t>
              </a:r>
            </a:p>
            <a:p>
              <a:pPr algn="ctr">
                <a:lnSpc>
                  <a:spcPts val="1952"/>
                </a:lnSpc>
              </a:pPr>
              <a:r>
                <a:rPr lang="en-US" sz="1807">
                  <a:solidFill>
                    <a:srgbClr val="000000"/>
                  </a:solidFill>
                  <a:latin typeface="Arial Bold"/>
                </a:rPr>
                <a:t>Sophia Nguyen</a:t>
              </a:r>
            </a:p>
          </p:txBody>
        </p:sp>
        <p:sp>
          <p:nvSpPr>
            <p:cNvPr id="16" name="TextBox 16"/>
            <p:cNvSpPr txBox="1"/>
            <p:nvPr/>
          </p:nvSpPr>
          <p:spPr>
            <a:xfrm>
              <a:off x="165219" y="8128684"/>
              <a:ext cx="8286694" cy="512960"/>
            </a:xfrm>
            <a:prstGeom prst="rect">
              <a:avLst/>
            </a:prstGeom>
          </p:spPr>
          <p:txBody>
            <a:bodyPr lIns="0" tIns="0" rIns="0" bIns="0" rtlCol="0" anchor="t">
              <a:spAutoFit/>
            </a:bodyPr>
            <a:lstStyle/>
            <a:p>
              <a:pPr algn="ctr">
                <a:lnSpc>
                  <a:spcPts val="1464"/>
                </a:lnSpc>
              </a:pPr>
              <a:endParaRPr sz="1200"/>
            </a:p>
          </p:txBody>
        </p:sp>
        <p:sp>
          <p:nvSpPr>
            <p:cNvPr id="17" name="Freeform 17"/>
            <p:cNvSpPr/>
            <p:nvPr/>
          </p:nvSpPr>
          <p:spPr>
            <a:xfrm>
              <a:off x="1843313" y="0"/>
              <a:ext cx="4907830" cy="5037997"/>
            </a:xfrm>
            <a:custGeom>
              <a:avLst/>
              <a:gdLst/>
              <a:ahLst/>
              <a:cxnLst/>
              <a:rect l="l" t="t" r="r" b="b"/>
              <a:pathLst>
                <a:path w="4907830" h="5037997">
                  <a:moveTo>
                    <a:pt x="0" y="0"/>
                  </a:moveTo>
                  <a:lnTo>
                    <a:pt x="4907830" y="0"/>
                  </a:lnTo>
                  <a:lnTo>
                    <a:pt x="4907830" y="5037997"/>
                  </a:lnTo>
                  <a:lnTo>
                    <a:pt x="0" y="5037997"/>
                  </a:lnTo>
                  <a:lnTo>
                    <a:pt x="0" y="0"/>
                  </a:lnTo>
                  <a:close/>
                </a:path>
              </a:pathLst>
            </a:custGeom>
            <a:blipFill>
              <a:blip r:embed="rId8"/>
              <a:stretch>
                <a:fillRect t="-472" b="-42262"/>
              </a:stretch>
            </a:blipFill>
          </p:spPr>
          <p:txBody>
            <a:bodyPr/>
            <a:lstStyle/>
            <a:p>
              <a:endParaRPr lang="fr-CA"/>
            </a:p>
          </p:txBody>
        </p:sp>
      </p:grpSp>
      <p:grpSp>
        <p:nvGrpSpPr>
          <p:cNvPr id="18" name="Group 18"/>
          <p:cNvGrpSpPr/>
          <p:nvPr/>
        </p:nvGrpSpPr>
        <p:grpSpPr>
          <a:xfrm>
            <a:off x="774124" y="5111598"/>
            <a:ext cx="1223291" cy="58617"/>
            <a:chOff x="0" y="0"/>
            <a:chExt cx="3610298" cy="172996"/>
          </a:xfrm>
        </p:grpSpPr>
        <p:sp>
          <p:nvSpPr>
            <p:cNvPr id="19" name="Freeform 19"/>
            <p:cNvSpPr/>
            <p:nvPr/>
          </p:nvSpPr>
          <p:spPr>
            <a:xfrm>
              <a:off x="0" y="0"/>
              <a:ext cx="3610356" cy="172974"/>
            </a:xfrm>
            <a:custGeom>
              <a:avLst/>
              <a:gdLst/>
              <a:ahLst/>
              <a:cxnLst/>
              <a:rect l="l" t="t" r="r" b="b"/>
              <a:pathLst>
                <a:path w="3610356" h="172974">
                  <a:moveTo>
                    <a:pt x="0" y="0"/>
                  </a:moveTo>
                  <a:lnTo>
                    <a:pt x="3610356" y="0"/>
                  </a:lnTo>
                  <a:lnTo>
                    <a:pt x="3610356" y="172974"/>
                  </a:lnTo>
                  <a:lnTo>
                    <a:pt x="0" y="172974"/>
                  </a:lnTo>
                  <a:close/>
                </a:path>
              </a:pathLst>
            </a:custGeom>
            <a:solidFill>
              <a:srgbClr val="EBB700"/>
            </a:solidFill>
          </p:spPr>
          <p:txBody>
            <a:bodyPr/>
            <a:lstStyle/>
            <a:p>
              <a:endParaRPr lang="fr-CA"/>
            </a:p>
          </p:txBody>
        </p:sp>
      </p:grpSp>
      <p:sp>
        <p:nvSpPr>
          <p:cNvPr id="20" name="TextBox 20"/>
          <p:cNvSpPr txBox="1"/>
          <p:nvPr/>
        </p:nvSpPr>
        <p:spPr>
          <a:xfrm>
            <a:off x="-140576" y="4333340"/>
            <a:ext cx="3222922" cy="512961"/>
          </a:xfrm>
          <a:prstGeom prst="rect">
            <a:avLst/>
          </a:prstGeom>
        </p:spPr>
        <p:txBody>
          <a:bodyPr lIns="0" tIns="0" rIns="0" bIns="0" rtlCol="0" anchor="t">
            <a:spAutoFit/>
          </a:bodyPr>
          <a:lstStyle/>
          <a:p>
            <a:pPr algn="ctr">
              <a:lnSpc>
                <a:spcPts val="1952"/>
              </a:lnSpc>
            </a:pPr>
            <a:r>
              <a:rPr lang="en-US" sz="1807">
                <a:solidFill>
                  <a:srgbClr val="000000"/>
                </a:solidFill>
                <a:latin typeface="Arial Bold"/>
              </a:rPr>
              <a:t>Lion </a:t>
            </a:r>
          </a:p>
          <a:p>
            <a:pPr algn="ctr">
              <a:lnSpc>
                <a:spcPts val="1952"/>
              </a:lnSpc>
            </a:pPr>
            <a:r>
              <a:rPr lang="en-US" sz="1807">
                <a:solidFill>
                  <a:srgbClr val="000000"/>
                </a:solidFill>
                <a:latin typeface="Arial Bold"/>
              </a:rPr>
              <a:t>Tim Beer </a:t>
            </a:r>
          </a:p>
        </p:txBody>
      </p:sp>
      <p:sp>
        <p:nvSpPr>
          <p:cNvPr id="21" name="Freeform 21"/>
          <p:cNvSpPr/>
          <p:nvPr/>
        </p:nvSpPr>
        <p:spPr>
          <a:xfrm>
            <a:off x="550666" y="2299234"/>
            <a:ext cx="1840437" cy="1889249"/>
          </a:xfrm>
          <a:custGeom>
            <a:avLst/>
            <a:gdLst/>
            <a:ahLst/>
            <a:cxnLst/>
            <a:rect l="l" t="t" r="r" b="b"/>
            <a:pathLst>
              <a:path w="3680873" h="3778498">
                <a:moveTo>
                  <a:pt x="0" y="0"/>
                </a:moveTo>
                <a:lnTo>
                  <a:pt x="3680873" y="0"/>
                </a:lnTo>
                <a:lnTo>
                  <a:pt x="3680873" y="3778497"/>
                </a:lnTo>
                <a:lnTo>
                  <a:pt x="0" y="3778497"/>
                </a:lnTo>
                <a:lnTo>
                  <a:pt x="0" y="0"/>
                </a:lnTo>
                <a:close/>
              </a:path>
            </a:pathLst>
          </a:custGeom>
          <a:blipFill>
            <a:blip r:embed="rId9"/>
            <a:stretch>
              <a:fillRect t="-10015" b="-23239"/>
            </a:stretch>
          </a:blipFill>
        </p:spPr>
        <p:txBody>
          <a:bodyPr/>
          <a:lstStyle/>
          <a:p>
            <a:endParaRPr lang="fr-CA"/>
          </a:p>
        </p:txBody>
      </p:sp>
      <p:grpSp>
        <p:nvGrpSpPr>
          <p:cNvPr id="22" name="Group 22"/>
          <p:cNvGrpSpPr/>
          <p:nvPr/>
        </p:nvGrpSpPr>
        <p:grpSpPr>
          <a:xfrm>
            <a:off x="2855441" y="5140907"/>
            <a:ext cx="1223291" cy="58617"/>
            <a:chOff x="0" y="0"/>
            <a:chExt cx="3610298" cy="172996"/>
          </a:xfrm>
        </p:grpSpPr>
        <p:sp>
          <p:nvSpPr>
            <p:cNvPr id="23" name="Freeform 23"/>
            <p:cNvSpPr/>
            <p:nvPr/>
          </p:nvSpPr>
          <p:spPr>
            <a:xfrm>
              <a:off x="0" y="0"/>
              <a:ext cx="3610356" cy="172974"/>
            </a:xfrm>
            <a:custGeom>
              <a:avLst/>
              <a:gdLst/>
              <a:ahLst/>
              <a:cxnLst/>
              <a:rect l="l" t="t" r="r" b="b"/>
              <a:pathLst>
                <a:path w="3610356" h="172974">
                  <a:moveTo>
                    <a:pt x="0" y="0"/>
                  </a:moveTo>
                  <a:lnTo>
                    <a:pt x="3610356" y="0"/>
                  </a:lnTo>
                  <a:lnTo>
                    <a:pt x="3610356" y="172974"/>
                  </a:lnTo>
                  <a:lnTo>
                    <a:pt x="0" y="172974"/>
                  </a:lnTo>
                  <a:close/>
                </a:path>
              </a:pathLst>
            </a:custGeom>
            <a:solidFill>
              <a:srgbClr val="EBB700"/>
            </a:solidFill>
          </p:spPr>
          <p:txBody>
            <a:bodyPr/>
            <a:lstStyle/>
            <a:p>
              <a:endParaRPr lang="fr-CA"/>
            </a:p>
          </p:txBody>
        </p:sp>
      </p:grpSp>
      <p:sp>
        <p:nvSpPr>
          <p:cNvPr id="24" name="TextBox 24"/>
          <p:cNvSpPr txBox="1"/>
          <p:nvPr/>
        </p:nvSpPr>
        <p:spPr>
          <a:xfrm>
            <a:off x="1935457" y="4333340"/>
            <a:ext cx="3222922" cy="512961"/>
          </a:xfrm>
          <a:prstGeom prst="rect">
            <a:avLst/>
          </a:prstGeom>
        </p:spPr>
        <p:txBody>
          <a:bodyPr lIns="0" tIns="0" rIns="0" bIns="0" rtlCol="0" anchor="t">
            <a:spAutoFit/>
          </a:bodyPr>
          <a:lstStyle/>
          <a:p>
            <a:pPr algn="ctr">
              <a:lnSpc>
                <a:spcPts val="1952"/>
              </a:lnSpc>
            </a:pPr>
            <a:r>
              <a:rPr lang="en-US" sz="1807">
                <a:solidFill>
                  <a:srgbClr val="000000"/>
                </a:solidFill>
                <a:latin typeface="Arial Bold"/>
              </a:rPr>
              <a:t>Lion </a:t>
            </a:r>
          </a:p>
          <a:p>
            <a:pPr algn="ctr">
              <a:lnSpc>
                <a:spcPts val="1952"/>
              </a:lnSpc>
            </a:pPr>
            <a:r>
              <a:rPr lang="en-US" sz="1807">
                <a:solidFill>
                  <a:srgbClr val="000000"/>
                </a:solidFill>
                <a:latin typeface="Arial Bold"/>
              </a:rPr>
              <a:t>Claude Gilbert</a:t>
            </a:r>
          </a:p>
        </p:txBody>
      </p:sp>
      <p:sp>
        <p:nvSpPr>
          <p:cNvPr id="25" name="Freeform 25"/>
          <p:cNvSpPr/>
          <p:nvPr/>
        </p:nvSpPr>
        <p:spPr>
          <a:xfrm>
            <a:off x="2626699" y="2299234"/>
            <a:ext cx="1840437" cy="1889249"/>
          </a:xfrm>
          <a:custGeom>
            <a:avLst/>
            <a:gdLst/>
            <a:ahLst/>
            <a:cxnLst/>
            <a:rect l="l" t="t" r="r" b="b"/>
            <a:pathLst>
              <a:path w="3680873" h="3778498">
                <a:moveTo>
                  <a:pt x="0" y="0"/>
                </a:moveTo>
                <a:lnTo>
                  <a:pt x="3680872" y="0"/>
                </a:lnTo>
                <a:lnTo>
                  <a:pt x="3680872" y="3778497"/>
                </a:lnTo>
                <a:lnTo>
                  <a:pt x="0" y="3778497"/>
                </a:lnTo>
                <a:lnTo>
                  <a:pt x="0" y="0"/>
                </a:lnTo>
                <a:close/>
              </a:path>
            </a:pathLst>
          </a:custGeom>
          <a:blipFill>
            <a:blip r:embed="rId10"/>
            <a:stretch>
              <a:fillRect l="-41246" r="-41246"/>
            </a:stretch>
          </a:blipFill>
        </p:spPr>
        <p:txBody>
          <a:bodyPr/>
          <a:lstStyle/>
          <a:p>
            <a:endParaRPr lang="fr-CA"/>
          </a:p>
        </p:txBody>
      </p:sp>
      <p:grpSp>
        <p:nvGrpSpPr>
          <p:cNvPr id="26" name="Group 26"/>
          <p:cNvGrpSpPr/>
          <p:nvPr/>
        </p:nvGrpSpPr>
        <p:grpSpPr>
          <a:xfrm>
            <a:off x="6981638" y="5140907"/>
            <a:ext cx="1223291" cy="58617"/>
            <a:chOff x="0" y="0"/>
            <a:chExt cx="3610298" cy="172996"/>
          </a:xfrm>
        </p:grpSpPr>
        <p:sp>
          <p:nvSpPr>
            <p:cNvPr id="27" name="Freeform 27"/>
            <p:cNvSpPr/>
            <p:nvPr/>
          </p:nvSpPr>
          <p:spPr>
            <a:xfrm>
              <a:off x="0" y="0"/>
              <a:ext cx="3610356" cy="172974"/>
            </a:xfrm>
            <a:custGeom>
              <a:avLst/>
              <a:gdLst/>
              <a:ahLst/>
              <a:cxnLst/>
              <a:rect l="l" t="t" r="r" b="b"/>
              <a:pathLst>
                <a:path w="3610356" h="172974">
                  <a:moveTo>
                    <a:pt x="0" y="0"/>
                  </a:moveTo>
                  <a:lnTo>
                    <a:pt x="3610356" y="0"/>
                  </a:lnTo>
                  <a:lnTo>
                    <a:pt x="3610356" y="172974"/>
                  </a:lnTo>
                  <a:lnTo>
                    <a:pt x="0" y="172974"/>
                  </a:lnTo>
                  <a:close/>
                </a:path>
              </a:pathLst>
            </a:custGeom>
            <a:solidFill>
              <a:srgbClr val="EBB700"/>
            </a:solidFill>
          </p:spPr>
          <p:txBody>
            <a:bodyPr/>
            <a:lstStyle/>
            <a:p>
              <a:endParaRPr lang="fr-CA"/>
            </a:p>
          </p:txBody>
        </p:sp>
      </p:grpSp>
      <p:sp>
        <p:nvSpPr>
          <p:cNvPr id="28" name="TextBox 28"/>
          <p:cNvSpPr txBox="1"/>
          <p:nvPr/>
        </p:nvSpPr>
        <p:spPr>
          <a:xfrm>
            <a:off x="6061654" y="4333340"/>
            <a:ext cx="3222922" cy="512961"/>
          </a:xfrm>
          <a:prstGeom prst="rect">
            <a:avLst/>
          </a:prstGeom>
        </p:spPr>
        <p:txBody>
          <a:bodyPr lIns="0" tIns="0" rIns="0" bIns="0" rtlCol="0" anchor="t">
            <a:spAutoFit/>
          </a:bodyPr>
          <a:lstStyle/>
          <a:p>
            <a:pPr algn="ctr">
              <a:lnSpc>
                <a:spcPts val="1952"/>
              </a:lnSpc>
            </a:pPr>
            <a:r>
              <a:rPr lang="en-US" sz="1807">
                <a:solidFill>
                  <a:srgbClr val="000000"/>
                </a:solidFill>
                <a:latin typeface="Arial Bold"/>
              </a:rPr>
              <a:t>Leo </a:t>
            </a:r>
          </a:p>
          <a:p>
            <a:pPr algn="ctr">
              <a:lnSpc>
                <a:spcPts val="1952"/>
              </a:lnSpc>
            </a:pPr>
            <a:r>
              <a:rPr lang="en-US" sz="1807">
                <a:solidFill>
                  <a:srgbClr val="000000"/>
                </a:solidFill>
                <a:latin typeface="Arial Bold"/>
              </a:rPr>
              <a:t>Rusheen Takhtani</a:t>
            </a:r>
          </a:p>
        </p:txBody>
      </p:sp>
      <p:sp>
        <p:nvSpPr>
          <p:cNvPr id="29" name="TextBox 29"/>
          <p:cNvSpPr txBox="1"/>
          <p:nvPr/>
        </p:nvSpPr>
        <p:spPr>
          <a:xfrm>
            <a:off x="6284522" y="5435166"/>
            <a:ext cx="3439200" cy="205184"/>
          </a:xfrm>
          <a:prstGeom prst="rect">
            <a:avLst/>
          </a:prstGeom>
        </p:spPr>
        <p:txBody>
          <a:bodyPr lIns="0" tIns="0" rIns="0" bIns="0" rtlCol="0" anchor="t">
            <a:spAutoFit/>
          </a:bodyPr>
          <a:lstStyle/>
          <a:p>
            <a:pPr algn="ctr">
              <a:lnSpc>
                <a:spcPts val="1620"/>
              </a:lnSpc>
            </a:pPr>
            <a:r>
              <a:rPr lang="en-US" sz="1500">
                <a:solidFill>
                  <a:srgbClr val="FFFFFF"/>
                </a:solidFill>
                <a:latin typeface="Arial"/>
              </a:rPr>
              <a:t>LAP 2023-2025</a:t>
            </a:r>
          </a:p>
        </p:txBody>
      </p:sp>
      <p:sp>
        <p:nvSpPr>
          <p:cNvPr id="30" name="Freeform 30"/>
          <p:cNvSpPr/>
          <p:nvPr/>
        </p:nvSpPr>
        <p:spPr>
          <a:xfrm rot="29999">
            <a:off x="6744688" y="2291240"/>
            <a:ext cx="1856853" cy="1905238"/>
          </a:xfrm>
          <a:custGeom>
            <a:avLst/>
            <a:gdLst/>
            <a:ahLst/>
            <a:cxnLst/>
            <a:rect l="l" t="t" r="r" b="b"/>
            <a:pathLst>
              <a:path w="3713706" h="3810475">
                <a:moveTo>
                  <a:pt x="0" y="32121"/>
                </a:moveTo>
                <a:lnTo>
                  <a:pt x="3680732" y="0"/>
                </a:lnTo>
                <a:lnTo>
                  <a:pt x="3713705" y="3778354"/>
                </a:lnTo>
                <a:lnTo>
                  <a:pt x="32973" y="3810475"/>
                </a:lnTo>
                <a:lnTo>
                  <a:pt x="0" y="32121"/>
                </a:lnTo>
                <a:close/>
              </a:path>
            </a:pathLst>
          </a:custGeom>
          <a:blipFill>
            <a:blip r:embed="rId11"/>
            <a:stretch>
              <a:fillRect l="-12214" t="-135" r="-17947" b="-9965"/>
            </a:stretch>
          </a:blipFill>
        </p:spPr>
        <p:txBody>
          <a:bodyPr/>
          <a:lstStyle/>
          <a:p>
            <a:endParaRPr lang="fr-CA"/>
          </a:p>
        </p:txBody>
      </p:sp>
      <p:sp>
        <p:nvSpPr>
          <p:cNvPr id="31" name="TextBox 31"/>
          <p:cNvSpPr txBox="1"/>
          <p:nvPr/>
        </p:nvSpPr>
        <p:spPr>
          <a:xfrm>
            <a:off x="3981146" y="5445183"/>
            <a:ext cx="3439200" cy="205184"/>
          </a:xfrm>
          <a:prstGeom prst="rect">
            <a:avLst/>
          </a:prstGeom>
        </p:spPr>
        <p:txBody>
          <a:bodyPr lIns="0" tIns="0" rIns="0" bIns="0" rtlCol="0" anchor="t">
            <a:spAutoFit/>
          </a:bodyPr>
          <a:lstStyle/>
          <a:p>
            <a:pPr algn="ctr">
              <a:lnSpc>
                <a:spcPts val="1620"/>
              </a:lnSpc>
            </a:pPr>
            <a:r>
              <a:rPr lang="en-US" sz="1500">
                <a:solidFill>
                  <a:srgbClr val="FFFFFF"/>
                </a:solidFill>
                <a:latin typeface="Arial"/>
              </a:rPr>
              <a:t>LAP 2022-2024</a:t>
            </a:r>
          </a:p>
        </p:txBody>
      </p:sp>
    </p:spTree>
    <p:extLst>
      <p:ext uri="{BB962C8B-B14F-4D97-AF65-F5344CB8AC3E}">
        <p14:creationId xmlns:p14="http://schemas.microsoft.com/office/powerpoint/2010/main" val="99786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cstate="print"/>
          <a:srcRect t="7671" r="3622"/>
          <a:stretch/>
        </p:blipFill>
        <p:spPr>
          <a:xfrm>
            <a:off x="1100547" y="952500"/>
            <a:ext cx="8043454" cy="51435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18348" y="862324"/>
            <a:ext cx="1151411" cy="51434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30</a:t>
            </a:fld>
            <a:endParaRPr lang="en-US" sz="75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cstate="print"/>
          <a:srcRect l="68604" t="4387" r="-7305" b="37925"/>
          <a:stretch/>
        </p:blipFill>
        <p:spPr>
          <a:xfrm>
            <a:off x="-18351" y="3181963"/>
            <a:ext cx="1262951" cy="2823860"/>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250090" y="3711109"/>
            <a:ext cx="5651189" cy="1816262"/>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205740" rIns="205740" bIns="205740" rtlCol="0" anchor="ctr" anchorCtr="0"/>
          <a:lstStyle/>
          <a:p>
            <a:r>
              <a:rPr lang="fr-FR" sz="3000" b="1" dirty="0">
                <a:solidFill>
                  <a:srgbClr val="55565A"/>
                </a:solidFill>
                <a:latin typeface="Arial Black" panose="020B0604020202020204" pitchFamily="34" charset="0"/>
                <a:cs typeface="Arial" panose="020B0604020202020204" pitchFamily="34" charset="0"/>
              </a:rPr>
              <a:t>Orientation et formation de conseiller de Leo club</a:t>
            </a:r>
          </a:p>
          <a:p>
            <a:r>
              <a:rPr lang="fr-FR" sz="2100" dirty="0">
                <a:solidFill>
                  <a:srgbClr val="00AC69"/>
                </a:solidFill>
                <a:latin typeface="Arial" panose="020B0604020202020204" pitchFamily="34" charset="0"/>
                <a:cs typeface="Arial" panose="020B0604020202020204" pitchFamily="34" charset="0"/>
              </a:rPr>
              <a:t>LIONS CLUBS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cstate="print"/>
          <a:stretch>
            <a:fillRect/>
          </a:stretch>
        </p:blipFill>
        <p:spPr>
          <a:xfrm>
            <a:off x="4888511" y="5223972"/>
            <a:ext cx="891220" cy="445610"/>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cstate="print"/>
          <a:stretch>
            <a:fillRect/>
          </a:stretch>
        </p:blipFill>
        <p:spPr>
          <a:xfrm>
            <a:off x="337836" y="1224380"/>
            <a:ext cx="1590453" cy="1590453"/>
          </a:xfrm>
          <a:prstGeom prst="rect">
            <a:avLst/>
          </a:prstGeom>
        </p:spPr>
      </p:pic>
    </p:spTree>
    <p:extLst>
      <p:ext uri="{BB962C8B-B14F-4D97-AF65-F5344CB8AC3E}">
        <p14:creationId xmlns:p14="http://schemas.microsoft.com/office/powerpoint/2010/main" val="464037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35426377-3C67-E340-9178-35579BC02071}"/>
              </a:ext>
            </a:extLst>
          </p:cNvPr>
          <p:cNvSpPr/>
          <p:nvPr/>
        </p:nvSpPr>
        <p:spPr>
          <a:xfrm>
            <a:off x="15051" y="857250"/>
            <a:ext cx="2294393"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Arial" panose="020B0604020202020204" pitchFamily="34" charset="0"/>
                <a:cs typeface="Arial" panose="020B0604020202020204" pitchFamily="34" charset="0"/>
              </a:rPr>
              <a:pPr eaLnBrk="0" hangingPunct="0">
                <a:spcBef>
                  <a:spcPct val="50000"/>
                </a:spcBef>
                <a:defRPr/>
              </a:pPr>
              <a:t>31</a:t>
            </a:fld>
            <a:endParaRPr lang="en-US" sz="75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4294652" y="2076998"/>
            <a:ext cx="4789388" cy="2521522"/>
            <a:chOff x="4739767" y="1033790"/>
            <a:chExt cx="9889608" cy="3362028"/>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9889608" cy="430887"/>
            </a:xfrm>
            <a:prstGeom prst="rect">
              <a:avLst/>
            </a:prstGeom>
            <a:noFill/>
          </p:spPr>
          <p:txBody>
            <a:bodyPr wrap="none" rtlCol="0">
              <a:spAutoFit/>
            </a:bodyPr>
            <a:lstStyle/>
            <a:p>
              <a:r>
                <a:rPr lang="fr-FR" sz="1500" b="1" dirty="0">
                  <a:solidFill>
                    <a:srgbClr val="407CCA"/>
                  </a:solidFill>
                  <a:cs typeface="Arial" panose="020B0604020202020204" pitchFamily="34" charset="0"/>
                </a:rPr>
                <a:t>Module 1 </a:t>
              </a:r>
              <a:r>
                <a:rPr lang="fr-FR" sz="1500" dirty="0">
                  <a:solidFill>
                    <a:srgbClr val="EBB700"/>
                  </a:solidFill>
                  <a:cs typeface="Arial" panose="020B0604020202020204" pitchFamily="34" charset="0"/>
                </a:rPr>
                <a:t>//</a:t>
              </a:r>
              <a:r>
                <a:rPr lang="fr-FR" sz="1500" dirty="0">
                  <a:solidFill>
                    <a:srgbClr val="55565A"/>
                  </a:solidFill>
                  <a:cs typeface="Arial" panose="020B0604020202020204" pitchFamily="34" charset="0"/>
                </a:rPr>
                <a:t> Vue d’ensemble du programme Leo clubs</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7871940" cy="430887"/>
            </a:xfrm>
            <a:prstGeom prst="rect">
              <a:avLst/>
            </a:prstGeom>
            <a:noFill/>
          </p:spPr>
          <p:txBody>
            <a:bodyPr wrap="none" rtlCol="0">
              <a:spAutoFit/>
            </a:bodyPr>
            <a:lstStyle/>
            <a:p>
              <a:r>
                <a:rPr lang="fr-FR" sz="1500" b="1" dirty="0">
                  <a:solidFill>
                    <a:srgbClr val="407CCA"/>
                  </a:solidFill>
                  <a:cs typeface="Arial" panose="020B0604020202020204" pitchFamily="34" charset="0"/>
                </a:rPr>
                <a:t>Module 2 </a:t>
              </a:r>
              <a:r>
                <a:rPr lang="fr-FR" sz="1500" dirty="0">
                  <a:solidFill>
                    <a:srgbClr val="EBB700"/>
                  </a:solidFill>
                  <a:cs typeface="Arial" panose="020B0604020202020204" pitchFamily="34" charset="0"/>
                </a:rPr>
                <a:t>// </a:t>
              </a:r>
              <a:r>
                <a:rPr lang="fr-FR" sz="1500" dirty="0">
                  <a:solidFill>
                    <a:srgbClr val="55565A"/>
                  </a:solidFill>
                  <a:cs typeface="Arial" panose="020B0604020202020204" pitchFamily="34" charset="0"/>
                </a:rPr>
                <a:t>Rôle du conseiller de Leo club</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7204503" cy="430887"/>
            </a:xfrm>
            <a:prstGeom prst="rect">
              <a:avLst/>
            </a:prstGeom>
            <a:noFill/>
          </p:spPr>
          <p:txBody>
            <a:bodyPr wrap="none" rtlCol="0">
              <a:spAutoFit/>
            </a:bodyPr>
            <a:lstStyle/>
            <a:p>
              <a:r>
                <a:rPr lang="fr-FR" sz="1500" b="1" dirty="0">
                  <a:solidFill>
                    <a:srgbClr val="407CCA"/>
                  </a:solidFill>
                  <a:cs typeface="Arial" panose="020B0604020202020204" pitchFamily="34" charset="0"/>
                </a:rPr>
                <a:t>Module 3 </a:t>
              </a:r>
              <a:r>
                <a:rPr lang="fr-FR" sz="1500" dirty="0">
                  <a:solidFill>
                    <a:srgbClr val="EBB700"/>
                  </a:solidFill>
                  <a:cs typeface="Arial" panose="020B0604020202020204" pitchFamily="34" charset="0"/>
                </a:rPr>
                <a:t>// </a:t>
              </a:r>
              <a:r>
                <a:rPr lang="fr-FR" sz="1500" dirty="0">
                  <a:solidFill>
                    <a:srgbClr val="55565A"/>
                  </a:solidFill>
                  <a:cs typeface="Arial" panose="020B0604020202020204" pitchFamily="34" charset="0"/>
                </a:rPr>
                <a:t>Administration de Leo club</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8"/>
              <a:ext cx="7358883" cy="430887"/>
            </a:xfrm>
            <a:prstGeom prst="rect">
              <a:avLst/>
            </a:prstGeom>
            <a:noFill/>
          </p:spPr>
          <p:txBody>
            <a:bodyPr wrap="none" rtlCol="0">
              <a:spAutoFit/>
            </a:bodyPr>
            <a:lstStyle/>
            <a:p>
              <a:r>
                <a:rPr lang="fr-FR" sz="1500" b="1" dirty="0">
                  <a:solidFill>
                    <a:srgbClr val="407CCA"/>
                  </a:solidFill>
                  <a:cs typeface="Arial" panose="020B0604020202020204" pitchFamily="34" charset="0"/>
                </a:rPr>
                <a:t>Module 4 </a:t>
              </a:r>
              <a:r>
                <a:rPr lang="fr-FR" sz="1500" dirty="0">
                  <a:solidFill>
                    <a:srgbClr val="EBB700"/>
                  </a:solidFill>
                  <a:cs typeface="Arial" panose="020B0604020202020204" pitchFamily="34" charset="0"/>
                </a:rPr>
                <a:t>//</a:t>
              </a:r>
              <a:r>
                <a:rPr lang="fr-FR" sz="1500" dirty="0">
                  <a:solidFill>
                    <a:srgbClr val="55565A"/>
                  </a:solidFill>
                  <a:cs typeface="Arial" panose="020B0604020202020204" pitchFamily="34" charset="0"/>
                </a:rPr>
                <a:t> Ressources pour Leo clubs</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43451" y="3964931"/>
              <a:ext cx="8441268" cy="430887"/>
            </a:xfrm>
            <a:prstGeom prst="rect">
              <a:avLst/>
            </a:prstGeom>
            <a:noFill/>
          </p:spPr>
          <p:txBody>
            <a:bodyPr wrap="none" rtlCol="0">
              <a:spAutoFit/>
            </a:bodyPr>
            <a:lstStyle/>
            <a:p>
              <a:r>
                <a:rPr lang="fr-FR" sz="1500" b="1">
                  <a:solidFill>
                    <a:srgbClr val="407CCA"/>
                  </a:solidFill>
                  <a:cs typeface="Arial" panose="020B0604020202020204" pitchFamily="34" charset="0"/>
                </a:rPr>
                <a:t>Module 5 </a:t>
              </a:r>
              <a:r>
                <a:rPr lang="fr-FR" sz="1500">
                  <a:solidFill>
                    <a:srgbClr val="EBB700"/>
                  </a:solidFill>
                  <a:cs typeface="Arial" panose="020B0604020202020204" pitchFamily="34" charset="0"/>
                </a:rPr>
                <a:t>// </a:t>
              </a:r>
              <a:r>
                <a:rPr lang="fr-FR" sz="1500" dirty="0">
                  <a:solidFill>
                    <a:srgbClr val="55565A"/>
                  </a:solidFill>
                  <a:cs typeface="Arial" panose="020B0604020202020204" pitchFamily="34" charset="0"/>
                </a:rPr>
                <a:t>Poursuivre le parcours de service</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cstate="print"/>
          <a:srcRect l="15744" b="4901"/>
          <a:stretch/>
        </p:blipFill>
        <p:spPr>
          <a:xfrm rot="10800000">
            <a:off x="8400081" y="855396"/>
            <a:ext cx="743920" cy="1259479"/>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cstate="print"/>
          <a:srcRect l="16488" t="6778" r="50870" b="51086"/>
          <a:stretch/>
        </p:blipFill>
        <p:spPr>
          <a:xfrm rot="10800000">
            <a:off x="2311152" y="855395"/>
            <a:ext cx="2690239" cy="51435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45119" y="2889818"/>
            <a:ext cx="3089994" cy="861774"/>
          </a:xfrm>
          <a:prstGeom prst="rect">
            <a:avLst/>
          </a:prstGeom>
          <a:noFill/>
        </p:spPr>
        <p:txBody>
          <a:bodyPr wrap="square" rtlCol="0" anchor="b">
            <a:spAutoFit/>
          </a:bodyPr>
          <a:lstStyle/>
          <a:p>
            <a:pPr algn="ctr">
              <a:lnSpc>
                <a:spcPts val="6000"/>
              </a:lnSpc>
            </a:pPr>
            <a:r>
              <a:rPr lang="fr-FR" sz="4500" b="1">
                <a:solidFill>
                  <a:schemeClr val="bg1"/>
                </a:solidFill>
                <a:latin typeface="Arial Black" panose="020B0604020202020204" pitchFamily="34" charset="0"/>
                <a:ea typeface="Arial" charset="0"/>
                <a:cs typeface="Arial Black" panose="020B0604020202020204" pitchFamily="34" charset="0"/>
              </a:rPr>
              <a:t>Modules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cstate="print"/>
          <a:stretch>
            <a:fillRect/>
          </a:stretch>
        </p:blipFill>
        <p:spPr>
          <a:xfrm>
            <a:off x="2096367" y="3751591"/>
            <a:ext cx="891220" cy="445610"/>
          </a:xfrm>
          <a:prstGeom prst="rect">
            <a:avLst/>
          </a:prstGeom>
        </p:spPr>
      </p:pic>
    </p:spTree>
    <p:extLst>
      <p:ext uri="{BB962C8B-B14F-4D97-AF65-F5344CB8AC3E}">
        <p14:creationId xmlns:p14="http://schemas.microsoft.com/office/powerpoint/2010/main" val="186339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cstate="print"/>
          <a:stretch>
            <a:fillRect/>
          </a:stretch>
        </p:blipFill>
        <p:spPr>
          <a:xfrm>
            <a:off x="0" y="857250"/>
            <a:ext cx="9129156" cy="51435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00338D"/>
                </a:solidFill>
              </a:rPr>
              <a:pPr eaLnBrk="0" hangingPunct="0">
                <a:spcBef>
                  <a:spcPct val="50000"/>
                </a:spcBef>
                <a:defRPr/>
              </a:pPr>
              <a:t>32</a:t>
            </a:fld>
            <a:endParaRPr lang="en-US" sz="75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932260" y="1180594"/>
            <a:ext cx="4573484" cy="641855"/>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400">
                <a:solidFill>
                  <a:schemeClr val="bg1"/>
                </a:solidFill>
                <a:effectLst>
                  <a:glow>
                    <a:schemeClr val="bg1"/>
                  </a:glow>
                </a:effectLst>
              </a:rPr>
              <a:t>Récapitulatif</a:t>
            </a:r>
          </a:p>
        </p:txBody>
      </p:sp>
      <p:sp>
        <p:nvSpPr>
          <p:cNvPr id="2" name="TextBox 1">
            <a:extLst>
              <a:ext uri="{FF2B5EF4-FFF2-40B4-BE49-F238E27FC236}">
                <a16:creationId xmlns:a16="http://schemas.microsoft.com/office/drawing/2014/main" id="{848F00FF-2D96-479E-85DD-00A894EEB8BB}"/>
              </a:ext>
            </a:extLst>
          </p:cNvPr>
          <p:cNvSpPr txBox="1"/>
          <p:nvPr/>
        </p:nvSpPr>
        <p:spPr>
          <a:xfrm>
            <a:off x="932260" y="2041805"/>
            <a:ext cx="7163635" cy="3970318"/>
          </a:xfrm>
          <a:prstGeom prst="rect">
            <a:avLst/>
          </a:prstGeom>
          <a:noFill/>
        </p:spPr>
        <p:txBody>
          <a:bodyPr wrap="square" rtlCol="0">
            <a:spAutoFit/>
          </a:bodyPr>
          <a:lstStyle/>
          <a:p>
            <a:r>
              <a:rPr lang="fr-FR" sz="1800" dirty="0">
                <a:solidFill>
                  <a:schemeClr val="bg1"/>
                </a:solidFill>
                <a:cs typeface="Arial" panose="020B0604020202020204" pitchFamily="34" charset="0"/>
              </a:rPr>
              <a:t>Points importants du module</a:t>
            </a:r>
          </a:p>
          <a:p>
            <a:pPr marL="257175" indent="-257175">
              <a:buFont typeface="Arial" panose="020B0604020202020204" pitchFamily="34" charset="0"/>
              <a:buChar char="•"/>
            </a:pPr>
            <a:r>
              <a:rPr lang="fr-FR" sz="1800" dirty="0">
                <a:solidFill>
                  <a:schemeClr val="bg1"/>
                </a:solidFill>
                <a:cs typeface="Arial" panose="020B0604020202020204" pitchFamily="34" charset="0"/>
              </a:rPr>
              <a:t>Leo signifie : Leadership, Expérience et Opportunités.</a:t>
            </a:r>
          </a:p>
          <a:p>
            <a:pPr marL="257175" indent="-257175">
              <a:buFont typeface="Arial" panose="020B0604020202020204" pitchFamily="34" charset="0"/>
              <a:buChar char="•"/>
            </a:pPr>
            <a:r>
              <a:rPr lang="fr-FR" sz="1800" dirty="0">
                <a:solidFill>
                  <a:schemeClr val="bg1"/>
                </a:solidFill>
                <a:cs typeface="Arial" panose="020B0604020202020204" pitchFamily="34" charset="0"/>
              </a:rPr>
              <a:t>Lancer un programme Leo club peut être bénéfique pour un Lions club car les </a:t>
            </a:r>
            <a:r>
              <a:rPr lang="fr-FR" sz="1800" dirty="0" err="1">
                <a:solidFill>
                  <a:schemeClr val="bg1"/>
                </a:solidFill>
                <a:cs typeface="Arial" panose="020B0604020202020204" pitchFamily="34" charset="0"/>
              </a:rPr>
              <a:t>Leos</a:t>
            </a:r>
            <a:r>
              <a:rPr lang="fr-FR" sz="1800" dirty="0">
                <a:solidFill>
                  <a:schemeClr val="bg1"/>
                </a:solidFill>
                <a:cs typeface="Arial" panose="020B0604020202020204" pitchFamily="34" charset="0"/>
              </a:rPr>
              <a:t> offrent de nouvelles idées, une nouvelle énergie et de nouveaux membres potentiels.</a:t>
            </a:r>
          </a:p>
          <a:p>
            <a:pPr marL="257175" indent="-257175">
              <a:buFont typeface="Arial" panose="020B0604020202020204" pitchFamily="34" charset="0"/>
              <a:buChar char="•"/>
            </a:pPr>
            <a:r>
              <a:rPr lang="fr-FR" sz="1800" dirty="0">
                <a:solidFill>
                  <a:schemeClr val="bg1"/>
                </a:solidFill>
                <a:cs typeface="Arial" panose="020B0604020202020204" pitchFamily="34" charset="0"/>
              </a:rPr>
              <a:t>Des Leo clubs existent dans le monde entier et comptent des membres âgés de 12 à 18 ans et de 18 à 30 ans.</a:t>
            </a:r>
          </a:p>
          <a:p>
            <a:pPr marL="257175" indent="-257175">
              <a:buFont typeface="Arial" panose="020B0604020202020204" pitchFamily="34" charset="0"/>
              <a:buChar char="•"/>
            </a:pPr>
            <a:endParaRPr lang="en-US" sz="1800" dirty="0">
              <a:solidFill>
                <a:schemeClr val="bg1"/>
              </a:solidFill>
              <a:cs typeface="Arial" panose="020B0604020202020204" pitchFamily="34" charset="0"/>
            </a:endParaRPr>
          </a:p>
          <a:p>
            <a:r>
              <a:rPr lang="fr-FR" sz="1800" dirty="0">
                <a:solidFill>
                  <a:schemeClr val="bg1"/>
                </a:solidFill>
                <a:cs typeface="Arial" panose="020B0604020202020204" pitchFamily="34" charset="0"/>
              </a:rPr>
              <a:t>Activité de récapitulation</a:t>
            </a:r>
          </a:p>
          <a:p>
            <a:pPr marL="257175" indent="-257175">
              <a:buFont typeface="Arial" panose="020B0604020202020204" pitchFamily="34" charset="0"/>
              <a:buChar char="•"/>
            </a:pPr>
            <a:r>
              <a:rPr lang="fr-FR" sz="1800" dirty="0">
                <a:solidFill>
                  <a:schemeClr val="bg1"/>
                </a:solidFill>
                <a:cs typeface="Arial" panose="020B0604020202020204" pitchFamily="34" charset="0"/>
              </a:rPr>
              <a:t>Réfléchissez à diverses activités qu'un Lions club peut faire avec un Leo club pour l’accueillir dans la famille Lions. Si le Leo club existe déjà, quels sont des moyens de présenter à nouveau les </a:t>
            </a:r>
            <a:r>
              <a:rPr lang="fr-FR" sz="1800" dirty="0" err="1">
                <a:solidFill>
                  <a:schemeClr val="bg1"/>
                </a:solidFill>
                <a:cs typeface="Arial" panose="020B0604020202020204" pitchFamily="34" charset="0"/>
              </a:rPr>
              <a:t>Leos</a:t>
            </a:r>
            <a:r>
              <a:rPr lang="fr-FR" sz="1800" dirty="0">
                <a:solidFill>
                  <a:schemeClr val="bg1"/>
                </a:solidFill>
                <a:cs typeface="Arial" panose="020B0604020202020204" pitchFamily="34" charset="0"/>
              </a:rPr>
              <a:t> aux Lions ?</a:t>
            </a:r>
          </a:p>
          <a:p>
            <a:pPr marL="257175" indent="-257175">
              <a:buFont typeface="Arial" panose="020B0604020202020204" pitchFamily="34" charset="0"/>
              <a:buChar char="•"/>
            </a:pPr>
            <a:endParaRPr lang="en-US" sz="1800" dirty="0">
              <a:solidFill>
                <a:srgbClr val="616262"/>
              </a:solidFill>
              <a:cs typeface="Arial" panose="020B0604020202020204" pitchFamily="34" charset="0"/>
            </a:endParaRP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cstate="print"/>
          <a:stretch>
            <a:fillRect/>
          </a:stretch>
        </p:blipFill>
        <p:spPr>
          <a:xfrm>
            <a:off x="2921664" y="1252721"/>
            <a:ext cx="995203" cy="497602"/>
          </a:xfrm>
          <a:prstGeom prst="rect">
            <a:avLst/>
          </a:prstGeom>
        </p:spPr>
      </p:pic>
    </p:spTree>
    <p:extLst>
      <p:ext uri="{BB962C8B-B14F-4D97-AF65-F5344CB8AC3E}">
        <p14:creationId xmlns:p14="http://schemas.microsoft.com/office/powerpoint/2010/main" val="1647254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6400727"/>
            <a:ext cx="491133"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33</a:t>
            </a:fld>
            <a:endParaRPr lang="en-US" sz="1000" dirty="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cstate="print"/>
          <a:srcRect l="9873" t="10769" r="64229" b="50895"/>
          <a:stretch/>
        </p:blipFill>
        <p:spPr>
          <a:xfrm>
            <a:off x="8148796" y="0"/>
            <a:ext cx="995204" cy="29464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3766773"/>
            <a:ext cx="3761621" cy="99674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en-US" sz="4800" kern="0" dirty="0"/>
              <a:t>MERCI</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cstate="print"/>
          <a:stretch>
            <a:fillRect/>
          </a:stretch>
        </p:blipFill>
        <p:spPr>
          <a:xfrm>
            <a:off x="3806279" y="1894183"/>
            <a:ext cx="1531439" cy="204191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cstate="print"/>
          <a:srcRect l="15744" b="4901"/>
          <a:stretch/>
        </p:blipFill>
        <p:spPr>
          <a:xfrm>
            <a:off x="0" y="5178696"/>
            <a:ext cx="743920" cy="1679305"/>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6248400"/>
            <a:ext cx="2549858" cy="584775"/>
          </a:xfrm>
          <a:prstGeom prst="rect">
            <a:avLst/>
          </a:prstGeom>
          <a:noFill/>
        </p:spPr>
        <p:txBody>
          <a:bodyPr wrap="square" rtlCol="0">
            <a:spAutoFit/>
          </a:bodyPr>
          <a:lstStyle/>
          <a:p>
            <a:r>
              <a:rPr lang="en-US" sz="1600" b="1" dirty="0">
                <a:solidFill>
                  <a:schemeClr val="bg1"/>
                </a:solidFill>
              </a:rPr>
              <a:t>© 2023 Lions Clubs International</a:t>
            </a:r>
          </a:p>
        </p:txBody>
      </p:sp>
      <p:sp>
        <p:nvSpPr>
          <p:cNvPr id="14" name="Date Lang Code">
            <a:extLst>
              <a:ext uri="{FF2B5EF4-FFF2-40B4-BE49-F238E27FC236}">
                <a16:creationId xmlns:a16="http://schemas.microsoft.com/office/drawing/2014/main" id="{1E0A571F-92D8-DA4E-AC4A-673FE03A1F43}"/>
              </a:ext>
            </a:extLst>
          </p:cNvPr>
          <p:cNvSpPr txBox="1"/>
          <p:nvPr/>
        </p:nvSpPr>
        <p:spPr>
          <a:xfrm>
            <a:off x="5122028" y="6248400"/>
            <a:ext cx="1314450" cy="584775"/>
          </a:xfrm>
          <a:prstGeom prst="rect">
            <a:avLst/>
          </a:prstGeom>
          <a:noFill/>
        </p:spPr>
        <p:txBody>
          <a:bodyPr wrap="square" rtlCol="0">
            <a:spAutoFit/>
          </a:bodyPr>
          <a:lstStyle/>
          <a:p>
            <a:r>
              <a:rPr lang="de-DE" sz="1600" b="1" dirty="0">
                <a:solidFill>
                  <a:schemeClr val="bg1"/>
                </a:solidFill>
              </a:rPr>
              <a:t>XXXX 00/00 EN</a:t>
            </a:r>
            <a:endParaRPr lang="en-US" sz="1600" b="1" dirty="0">
              <a:solidFill>
                <a:schemeClr val="bg1"/>
              </a:solidFill>
            </a:endParaRP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7881049" y="857251"/>
            <a:ext cx="1262951" cy="51434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cstate="print"/>
          <a:srcRect l="68604" t="4387" r="-7305" b="37925"/>
          <a:stretch/>
        </p:blipFill>
        <p:spPr>
          <a:xfrm rot="10800000">
            <a:off x="7881049" y="857250"/>
            <a:ext cx="1262951" cy="2823860"/>
          </a:xfrm>
          <a:prstGeom prst="rect">
            <a:avLst/>
          </a:prstGeom>
        </p:spPr>
      </p:pic>
      <p:sp>
        <p:nvSpPr>
          <p:cNvPr id="139" name="TextBox 138"/>
          <p:cNvSpPr txBox="1"/>
          <p:nvPr/>
        </p:nvSpPr>
        <p:spPr>
          <a:xfrm>
            <a:off x="711635" y="2015838"/>
            <a:ext cx="4282422" cy="461665"/>
          </a:xfrm>
          <a:prstGeom prst="rect">
            <a:avLst/>
          </a:prstGeom>
          <a:noFill/>
        </p:spPr>
        <p:txBody>
          <a:bodyPr wrap="square" rtlCol="0">
            <a:spAutoFit/>
          </a:bodyPr>
          <a:lstStyle/>
          <a:p>
            <a:r>
              <a:rPr lang="fr-FR" b="1">
                <a:solidFill>
                  <a:srgbClr val="407CCA"/>
                </a:solidFill>
                <a:ea typeface="Arial" charset="0"/>
                <a:cs typeface="Arial" panose="020B0604020202020204" pitchFamily="34" charset="0"/>
              </a:rPr>
              <a:t>1957</a:t>
            </a:r>
          </a:p>
        </p:txBody>
      </p:sp>
      <p:sp>
        <p:nvSpPr>
          <p:cNvPr id="140" name="TextBox 139"/>
          <p:cNvSpPr txBox="1"/>
          <p:nvPr/>
        </p:nvSpPr>
        <p:spPr>
          <a:xfrm>
            <a:off x="711635" y="3030042"/>
            <a:ext cx="4282422" cy="461665"/>
          </a:xfrm>
          <a:prstGeom prst="rect">
            <a:avLst/>
          </a:prstGeom>
          <a:noFill/>
        </p:spPr>
        <p:txBody>
          <a:bodyPr wrap="square" rtlCol="0">
            <a:spAutoFit/>
          </a:bodyPr>
          <a:lstStyle/>
          <a:p>
            <a:r>
              <a:rPr lang="fr-FR" b="1">
                <a:solidFill>
                  <a:srgbClr val="EBB700"/>
                </a:solidFill>
                <a:ea typeface="Arial" charset="0"/>
                <a:cs typeface="Arial" panose="020B0604020202020204" pitchFamily="34" charset="0"/>
              </a:rPr>
              <a:t>1964</a:t>
            </a:r>
          </a:p>
        </p:txBody>
      </p:sp>
      <p:sp>
        <p:nvSpPr>
          <p:cNvPr id="141" name="TextBox 140"/>
          <p:cNvSpPr txBox="1"/>
          <p:nvPr/>
        </p:nvSpPr>
        <p:spPr>
          <a:xfrm>
            <a:off x="721208" y="3999483"/>
            <a:ext cx="4282422" cy="461665"/>
          </a:xfrm>
          <a:prstGeom prst="rect">
            <a:avLst/>
          </a:prstGeom>
          <a:noFill/>
        </p:spPr>
        <p:txBody>
          <a:bodyPr wrap="square" rtlCol="0">
            <a:spAutoFit/>
          </a:bodyPr>
          <a:lstStyle/>
          <a:p>
            <a:r>
              <a:rPr lang="fr-FR" b="1">
                <a:solidFill>
                  <a:srgbClr val="00AC69"/>
                </a:solidFill>
                <a:ea typeface="Arial" charset="0"/>
                <a:cs typeface="Arial" panose="020B0604020202020204" pitchFamily="34" charset="0"/>
              </a:rPr>
              <a:t>1967</a:t>
            </a:r>
          </a:p>
        </p:txBody>
      </p:sp>
      <p:sp>
        <p:nvSpPr>
          <p:cNvPr id="146" name="TextBox 145"/>
          <p:cNvSpPr txBox="1"/>
          <p:nvPr/>
        </p:nvSpPr>
        <p:spPr>
          <a:xfrm>
            <a:off x="711635" y="2485205"/>
            <a:ext cx="4282422" cy="553998"/>
          </a:xfrm>
          <a:prstGeom prst="rect">
            <a:avLst/>
          </a:prstGeom>
          <a:noFill/>
        </p:spPr>
        <p:txBody>
          <a:bodyPr wrap="square" rtlCol="0">
            <a:spAutoFit/>
          </a:bodyPr>
          <a:lstStyle/>
          <a:p>
            <a:r>
              <a:rPr lang="fr-FR" sz="1500">
                <a:solidFill>
                  <a:srgbClr val="55565A"/>
                </a:solidFill>
                <a:cs typeface="Arial" panose="020B0604020202020204" pitchFamily="34" charset="0"/>
              </a:rPr>
              <a:t>Premier Leo club fondé à Abington, Pennsylvanie, États-Unis</a:t>
            </a:r>
          </a:p>
        </p:txBody>
      </p:sp>
      <p:sp>
        <p:nvSpPr>
          <p:cNvPr id="147" name="TextBox 146"/>
          <p:cNvSpPr txBox="1"/>
          <p:nvPr/>
        </p:nvSpPr>
        <p:spPr>
          <a:xfrm>
            <a:off x="711635" y="3366236"/>
            <a:ext cx="4282422" cy="553998"/>
          </a:xfrm>
          <a:prstGeom prst="rect">
            <a:avLst/>
          </a:prstGeom>
          <a:noFill/>
        </p:spPr>
        <p:txBody>
          <a:bodyPr wrap="square" rtlCol="0">
            <a:spAutoFit/>
          </a:bodyPr>
          <a:lstStyle/>
          <a:p>
            <a:r>
              <a:rPr lang="fr-FR" sz="1500" dirty="0">
                <a:solidFill>
                  <a:srgbClr val="55565A"/>
                </a:solidFill>
                <a:cs typeface="Arial" panose="020B0604020202020204" pitchFamily="34" charset="0"/>
              </a:rPr>
              <a:t>Les Leo clubs deviennent un projet officiel de district en Pennsylvanie</a:t>
            </a:r>
          </a:p>
        </p:txBody>
      </p:sp>
      <p:sp>
        <p:nvSpPr>
          <p:cNvPr id="148" name="TextBox 147"/>
          <p:cNvSpPr txBox="1"/>
          <p:nvPr/>
        </p:nvSpPr>
        <p:spPr>
          <a:xfrm>
            <a:off x="715278" y="4380720"/>
            <a:ext cx="4282422" cy="553998"/>
          </a:xfrm>
          <a:prstGeom prst="rect">
            <a:avLst/>
          </a:prstGeom>
          <a:noFill/>
        </p:spPr>
        <p:txBody>
          <a:bodyPr wrap="square" rtlCol="0">
            <a:spAutoFit/>
          </a:bodyPr>
          <a:lstStyle/>
          <a:p>
            <a:r>
              <a:rPr lang="fr-FR" sz="1500" dirty="0">
                <a:solidFill>
                  <a:srgbClr val="55565A"/>
                </a:solidFill>
                <a:cs typeface="Arial" panose="020B0604020202020204" pitchFamily="34" charset="0"/>
              </a:rPr>
              <a:t>Ils deviennent un programme officiel du Lions Clubs International</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Arial" panose="020B0604020202020204" pitchFamily="34" charset="0"/>
                <a:cs typeface="Arial" panose="020B0604020202020204" pitchFamily="34" charset="0"/>
              </a:rPr>
              <a:pPr eaLnBrk="0" hangingPunct="0">
                <a:spcBef>
                  <a:spcPct val="50000"/>
                </a:spcBef>
                <a:defRPr/>
              </a:pPr>
              <a:t>4</a:t>
            </a:fld>
            <a:endParaRPr lang="en-US" sz="75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15278" y="1492850"/>
            <a:ext cx="4657222" cy="333782"/>
          </a:xfrm>
          <a:prstGeom prst="rect">
            <a:avLst/>
          </a:prstGeom>
        </p:spPr>
        <p:txBody>
          <a:bodyPr lIns="68580" tIns="34290" rIns="68580" bIns="3429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400">
                <a:solidFill>
                  <a:srgbClr val="55565A"/>
                </a:solidFill>
                <a:latin typeface="Arial"/>
                <a:ea typeface="ヒラギノ角ゴ Pro W3"/>
                <a:cs typeface="Arial"/>
              </a:rPr>
              <a:t>Historique des</a:t>
            </a:r>
            <a:r>
              <a:rPr lang="fr-FR" sz="2400"/>
              <a:t> </a:t>
            </a:r>
            <a:r>
              <a:rPr lang="fr-FR" sz="2400">
                <a:solidFill>
                  <a:srgbClr val="616262"/>
                </a:solidFill>
              </a:rPr>
              <a:t>Leo Clubs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cstate="print"/>
          <a:srcRect l="15744" b="4901"/>
          <a:stretch/>
        </p:blipFill>
        <p:spPr>
          <a:xfrm rot="10800000" flipH="1">
            <a:off x="1" y="854412"/>
            <a:ext cx="743920" cy="1259479"/>
          </a:xfrm>
          <a:prstGeom prst="rect">
            <a:avLst/>
          </a:prstGeom>
        </p:spPr>
      </p:pic>
      <p:pic>
        <p:nvPicPr>
          <p:cNvPr id="32" name="Picture 6" descr="H:\50year_Leos\1964.gif">
            <a:extLst>
              <a:ext uri="{FF2B5EF4-FFF2-40B4-BE49-F238E27FC236}">
                <a16:creationId xmlns:a16="http://schemas.microsoft.com/office/drawing/2014/main" id="{B27A38B9-AA07-48DB-B658-19662647A9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88" y="2110520"/>
            <a:ext cx="3513580" cy="30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5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7881049" y="857251"/>
            <a:ext cx="1262951" cy="51434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cstate="print"/>
          <a:srcRect l="68604" t="4387" r="-7305" b="37925"/>
          <a:stretch/>
        </p:blipFill>
        <p:spPr>
          <a:xfrm rot="10800000">
            <a:off x="7881049" y="857251"/>
            <a:ext cx="1262951" cy="2823860"/>
          </a:xfrm>
          <a:prstGeom prst="rect">
            <a:avLst/>
          </a:prstGeom>
        </p:spPr>
      </p:pic>
      <p:sp>
        <p:nvSpPr>
          <p:cNvPr id="139" name="TextBox 138"/>
          <p:cNvSpPr txBox="1"/>
          <p:nvPr/>
        </p:nvSpPr>
        <p:spPr>
          <a:xfrm>
            <a:off x="711634" y="2032178"/>
            <a:ext cx="5444891" cy="461665"/>
          </a:xfrm>
          <a:prstGeom prst="rect">
            <a:avLst/>
          </a:prstGeom>
          <a:noFill/>
        </p:spPr>
        <p:txBody>
          <a:bodyPr wrap="square" rtlCol="0">
            <a:spAutoFit/>
          </a:bodyPr>
          <a:lstStyle/>
          <a:p>
            <a:r>
              <a:rPr lang="fr-FR" b="1">
                <a:solidFill>
                  <a:srgbClr val="407CCA"/>
                </a:solidFill>
                <a:ea typeface="Arial" charset="0"/>
                <a:cs typeface="Arial" panose="020B0604020202020204" pitchFamily="34" charset="0"/>
              </a:rPr>
              <a:t>2008</a:t>
            </a:r>
          </a:p>
        </p:txBody>
      </p:sp>
      <p:sp>
        <p:nvSpPr>
          <p:cNvPr id="140" name="TextBox 139"/>
          <p:cNvSpPr txBox="1"/>
          <p:nvPr/>
        </p:nvSpPr>
        <p:spPr>
          <a:xfrm>
            <a:off x="699979" y="3706396"/>
            <a:ext cx="5444891" cy="461665"/>
          </a:xfrm>
          <a:prstGeom prst="rect">
            <a:avLst/>
          </a:prstGeom>
          <a:noFill/>
        </p:spPr>
        <p:txBody>
          <a:bodyPr wrap="square" rtlCol="0">
            <a:spAutoFit/>
          </a:bodyPr>
          <a:lstStyle/>
          <a:p>
            <a:r>
              <a:rPr lang="fr-FR" b="1">
                <a:solidFill>
                  <a:srgbClr val="EBB700"/>
                </a:solidFill>
                <a:ea typeface="Arial" charset="0"/>
                <a:cs typeface="Arial" panose="020B0604020202020204" pitchFamily="34" charset="0"/>
              </a:rPr>
              <a:t>2018</a:t>
            </a:r>
          </a:p>
        </p:txBody>
      </p:sp>
      <p:sp>
        <p:nvSpPr>
          <p:cNvPr id="141" name="TextBox 140"/>
          <p:cNvSpPr txBox="1"/>
          <p:nvPr/>
        </p:nvSpPr>
        <p:spPr>
          <a:xfrm>
            <a:off x="711634" y="4791549"/>
            <a:ext cx="5444891" cy="461665"/>
          </a:xfrm>
          <a:prstGeom prst="rect">
            <a:avLst/>
          </a:prstGeom>
          <a:noFill/>
        </p:spPr>
        <p:txBody>
          <a:bodyPr wrap="square" rtlCol="0">
            <a:spAutoFit/>
          </a:bodyPr>
          <a:lstStyle/>
          <a:p>
            <a:r>
              <a:rPr lang="fr-FR" b="1" dirty="0">
                <a:solidFill>
                  <a:srgbClr val="00AC69"/>
                </a:solidFill>
                <a:ea typeface="Arial" charset="0"/>
                <a:cs typeface="Arial" panose="020B0604020202020204" pitchFamily="34" charset="0"/>
              </a:rPr>
              <a:t>2019</a:t>
            </a:r>
          </a:p>
        </p:txBody>
      </p:sp>
      <p:sp>
        <p:nvSpPr>
          <p:cNvPr id="146" name="TextBox 145"/>
          <p:cNvSpPr txBox="1"/>
          <p:nvPr/>
        </p:nvSpPr>
        <p:spPr>
          <a:xfrm>
            <a:off x="711634" y="2443563"/>
            <a:ext cx="5444891" cy="323165"/>
          </a:xfrm>
          <a:prstGeom prst="rect">
            <a:avLst/>
          </a:prstGeom>
          <a:noFill/>
        </p:spPr>
        <p:txBody>
          <a:bodyPr wrap="square" rtlCol="0">
            <a:spAutoFit/>
          </a:bodyPr>
          <a:lstStyle/>
          <a:p>
            <a:r>
              <a:rPr lang="fr-FR" sz="1500">
                <a:solidFill>
                  <a:srgbClr val="55565A"/>
                </a:solidFill>
                <a:cs typeface="Arial" panose="020B0604020202020204" pitchFamily="34" charset="0"/>
              </a:rPr>
              <a:t>Deux filières distinctes Leo créées : Alpha et Omega</a:t>
            </a:r>
          </a:p>
        </p:txBody>
      </p:sp>
      <p:sp>
        <p:nvSpPr>
          <p:cNvPr id="147" name="TextBox 146"/>
          <p:cNvSpPr txBox="1"/>
          <p:nvPr/>
        </p:nvSpPr>
        <p:spPr>
          <a:xfrm>
            <a:off x="699979" y="4092685"/>
            <a:ext cx="4954373" cy="784830"/>
          </a:xfrm>
          <a:prstGeom prst="rect">
            <a:avLst/>
          </a:prstGeom>
          <a:noFill/>
        </p:spPr>
        <p:txBody>
          <a:bodyPr wrap="square" rtlCol="0">
            <a:spAutoFit/>
          </a:bodyPr>
          <a:lstStyle/>
          <a:p>
            <a:r>
              <a:rPr lang="fr-FR" sz="1500" dirty="0">
                <a:solidFill>
                  <a:srgbClr val="55565A"/>
                </a:solidFill>
                <a:cs typeface="Arial" panose="020B0604020202020204" pitchFamily="34" charset="0"/>
              </a:rPr>
              <a:t>Création du poste d’Agent de liaison Leo-Lion auprès du conseil d'administration : première représentation des jeunes au sein du conseil international des Lions</a:t>
            </a:r>
          </a:p>
        </p:txBody>
      </p:sp>
      <p:sp>
        <p:nvSpPr>
          <p:cNvPr id="148" name="TextBox 147"/>
          <p:cNvSpPr txBox="1"/>
          <p:nvPr/>
        </p:nvSpPr>
        <p:spPr>
          <a:xfrm>
            <a:off x="711634" y="5169465"/>
            <a:ext cx="5444891" cy="323165"/>
          </a:xfrm>
          <a:prstGeom prst="rect">
            <a:avLst/>
          </a:prstGeom>
          <a:noFill/>
        </p:spPr>
        <p:txBody>
          <a:bodyPr wrap="square" rtlCol="0">
            <a:spAutoFit/>
          </a:bodyPr>
          <a:lstStyle/>
          <a:p>
            <a:r>
              <a:rPr lang="fr-FR" sz="1500" dirty="0">
                <a:solidFill>
                  <a:srgbClr val="55565A"/>
                </a:solidFill>
                <a:cs typeface="Arial" panose="020B0604020202020204" pitchFamily="34" charset="0"/>
              </a:rPr>
              <a:t>Le programme Leo Club est présent dans 150 pays</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8652867" y="5657794"/>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75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39952" y="1506655"/>
            <a:ext cx="4914400" cy="43858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400" dirty="0">
                <a:solidFill>
                  <a:srgbClr val="55565A"/>
                </a:solidFill>
                <a:latin typeface="Arial"/>
                <a:ea typeface="ヒラギノ角ゴ Pro W3"/>
                <a:cs typeface="Arial"/>
              </a:rPr>
              <a:t>Historique récent des</a:t>
            </a:r>
            <a:r>
              <a:rPr lang="fr-FR" sz="2400" dirty="0"/>
              <a:t> </a:t>
            </a:r>
            <a:r>
              <a:rPr lang="fr-FR" sz="2400" dirty="0">
                <a:solidFill>
                  <a:srgbClr val="616262"/>
                </a:solidFill>
              </a:rPr>
              <a:t>Leo Clubs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cstate="print"/>
          <a:srcRect l="15744" b="4901"/>
          <a:stretch/>
        </p:blipFill>
        <p:spPr>
          <a:xfrm rot="10800000" flipH="1">
            <a:off x="1" y="854412"/>
            <a:ext cx="743920" cy="1259479"/>
          </a:xfrm>
          <a:prstGeom prst="rect">
            <a:avLst/>
          </a:prstGeom>
        </p:spPr>
      </p:pic>
      <p:pic>
        <p:nvPicPr>
          <p:cNvPr id="5" name="Picture 4" descr="Logo&#10;&#10;Description automatically generated">
            <a:extLst>
              <a:ext uri="{FF2B5EF4-FFF2-40B4-BE49-F238E27FC236}">
                <a16:creationId xmlns:a16="http://schemas.microsoft.com/office/drawing/2014/main" id="{B2582124-1732-4A48-BD88-B7B3EB9A021D}"/>
              </a:ext>
            </a:extLst>
          </p:cNvPr>
          <p:cNvPicPr>
            <a:picLocks noChangeAspect="1"/>
          </p:cNvPicPr>
          <p:nvPr/>
        </p:nvPicPr>
        <p:blipFill>
          <a:blip r:embed="rId5" cstate="print"/>
          <a:stretch>
            <a:fillRect/>
          </a:stretch>
        </p:blipFill>
        <p:spPr>
          <a:xfrm>
            <a:off x="5409865" y="1176040"/>
            <a:ext cx="2340947" cy="2340947"/>
          </a:xfrm>
          <a:prstGeom prst="rect">
            <a:avLst/>
          </a:prstGeom>
        </p:spPr>
      </p:pic>
      <p:pic>
        <p:nvPicPr>
          <p:cNvPr id="7" name="Picture 6" descr="Logo&#10;&#10;Description automatically generated">
            <a:extLst>
              <a:ext uri="{FF2B5EF4-FFF2-40B4-BE49-F238E27FC236}">
                <a16:creationId xmlns:a16="http://schemas.microsoft.com/office/drawing/2014/main" id="{BFCFAAE6-71A2-4F8E-8228-21327E9CC5FB}"/>
              </a:ext>
            </a:extLst>
          </p:cNvPr>
          <p:cNvPicPr>
            <a:picLocks noChangeAspect="1"/>
          </p:cNvPicPr>
          <p:nvPr/>
        </p:nvPicPr>
        <p:blipFill>
          <a:blip r:embed="rId6" cstate="print"/>
          <a:stretch>
            <a:fillRect/>
          </a:stretch>
        </p:blipFill>
        <p:spPr>
          <a:xfrm>
            <a:off x="5443239" y="3514742"/>
            <a:ext cx="2281662" cy="2281662"/>
          </a:xfrm>
          <a:prstGeom prst="rect">
            <a:avLst/>
          </a:prstGeom>
        </p:spPr>
      </p:pic>
      <p:sp>
        <p:nvSpPr>
          <p:cNvPr id="15" name="TextBox 14">
            <a:extLst>
              <a:ext uri="{FF2B5EF4-FFF2-40B4-BE49-F238E27FC236}">
                <a16:creationId xmlns:a16="http://schemas.microsoft.com/office/drawing/2014/main" id="{587BE6C6-B702-4322-951C-8531CF042AEB}"/>
              </a:ext>
            </a:extLst>
          </p:cNvPr>
          <p:cNvSpPr txBox="1"/>
          <p:nvPr/>
        </p:nvSpPr>
        <p:spPr>
          <a:xfrm>
            <a:off x="711634" y="2799804"/>
            <a:ext cx="5444891" cy="461665"/>
          </a:xfrm>
          <a:prstGeom prst="rect">
            <a:avLst/>
          </a:prstGeom>
          <a:noFill/>
        </p:spPr>
        <p:txBody>
          <a:bodyPr wrap="square" rtlCol="0">
            <a:spAutoFit/>
          </a:bodyPr>
          <a:lstStyle/>
          <a:p>
            <a:r>
              <a:rPr lang="fr-FR" b="1">
                <a:solidFill>
                  <a:srgbClr val="616262"/>
                </a:solidFill>
                <a:ea typeface="Arial" charset="0"/>
                <a:cs typeface="Arial" panose="020B0604020202020204" pitchFamily="34" charset="0"/>
              </a:rPr>
              <a:t>2009</a:t>
            </a:r>
          </a:p>
        </p:txBody>
      </p:sp>
      <p:sp>
        <p:nvSpPr>
          <p:cNvPr id="16" name="TextBox 15">
            <a:extLst>
              <a:ext uri="{FF2B5EF4-FFF2-40B4-BE49-F238E27FC236}">
                <a16:creationId xmlns:a16="http://schemas.microsoft.com/office/drawing/2014/main" id="{A0813B15-35D2-4FCD-9094-B00260345F67}"/>
              </a:ext>
            </a:extLst>
          </p:cNvPr>
          <p:cNvSpPr txBox="1"/>
          <p:nvPr/>
        </p:nvSpPr>
        <p:spPr>
          <a:xfrm>
            <a:off x="728322" y="3206011"/>
            <a:ext cx="5444891" cy="530915"/>
          </a:xfrm>
          <a:prstGeom prst="rect">
            <a:avLst/>
          </a:prstGeom>
          <a:noFill/>
        </p:spPr>
        <p:txBody>
          <a:bodyPr wrap="square" lIns="68580" tIns="34290" rIns="68580" bIns="34290" rtlCol="0" anchor="t">
            <a:spAutoFit/>
          </a:bodyPr>
          <a:lstStyle/>
          <a:p>
            <a:r>
              <a:rPr lang="fr-FR" sz="1500">
                <a:solidFill>
                  <a:srgbClr val="55565A"/>
                </a:solidFill>
                <a:cs typeface="Arial" panose="020B0604020202020204" pitchFamily="34" charset="0"/>
              </a:rPr>
              <a:t>Création du comité consultatif du programme Leo clubs</a:t>
            </a:r>
          </a:p>
          <a:p>
            <a:r>
              <a:rPr lang="fr-FR" sz="1500">
                <a:solidFill>
                  <a:srgbClr val="55565A"/>
                </a:solidFill>
                <a:latin typeface="Arial"/>
                <a:cs typeface="Arial"/>
              </a:rPr>
              <a:t>Instauration de limites d'âge pour les clubs Alpha et Omega</a:t>
            </a:r>
          </a:p>
        </p:txBody>
      </p:sp>
    </p:spTree>
    <p:extLst>
      <p:ext uri="{BB962C8B-B14F-4D97-AF65-F5344CB8AC3E}">
        <p14:creationId xmlns:p14="http://schemas.microsoft.com/office/powerpoint/2010/main" val="124754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cstate="print"/>
          <a:stretch>
            <a:fillRect/>
          </a:stretch>
        </p:blipFill>
        <p:spPr>
          <a:xfrm>
            <a:off x="6250782" y="857250"/>
            <a:ext cx="2893219" cy="51435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cstate="print"/>
          <a:srcRect l="68604" t="4387" r="-7305" b="37925"/>
          <a:stretch/>
        </p:blipFill>
        <p:spPr>
          <a:xfrm rot="10800000">
            <a:off x="7881049" y="857250"/>
            <a:ext cx="1262951" cy="282386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6</a:t>
            </a:fld>
            <a:endParaRPr lang="en-US" sz="750">
              <a:solidFill>
                <a:schemeClr val="bg1"/>
              </a:solidFill>
            </a:endParaRPr>
          </a:p>
        </p:txBody>
      </p:sp>
      <p:sp>
        <p:nvSpPr>
          <p:cNvPr id="12" name="Body Copy">
            <a:extLst>
              <a:ext uri="{FF2B5EF4-FFF2-40B4-BE49-F238E27FC236}">
                <a16:creationId xmlns:a16="http://schemas.microsoft.com/office/drawing/2014/main" id="{1C1157C8-D7B3-C345-97FB-8F582BC43D0E}"/>
              </a:ext>
            </a:extLst>
          </p:cNvPr>
          <p:cNvSpPr txBox="1">
            <a:spLocks/>
          </p:cNvSpPr>
          <p:nvPr/>
        </p:nvSpPr>
        <p:spPr>
          <a:xfrm>
            <a:off x="2607813" y="2359661"/>
            <a:ext cx="2893219" cy="2642895"/>
          </a:xfrm>
          <a:prstGeom prst="rect">
            <a:avLst/>
          </a:prstGeom>
        </p:spPr>
        <p:txBody>
          <a:bodyPr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lnSpc>
                <a:spcPct val="150000"/>
              </a:lnSpc>
            </a:pPr>
            <a:r>
              <a:rPr lang="fr-FR" sz="3000" b="1" dirty="0">
                <a:solidFill>
                  <a:srgbClr val="00AC69"/>
                </a:solidFill>
                <a:latin typeface="Arial Black" panose="020B0604020202020204" pitchFamily="34" charset="0"/>
                <a:cs typeface="Arial Black" panose="020B0604020202020204" pitchFamily="34" charset="0"/>
              </a:rPr>
              <a:t>Leadership </a:t>
            </a:r>
          </a:p>
          <a:p>
            <a:pPr algn="ctr">
              <a:lnSpc>
                <a:spcPct val="150000"/>
              </a:lnSpc>
            </a:pPr>
            <a:r>
              <a:rPr lang="fr-FR" sz="3000" b="1" dirty="0">
                <a:solidFill>
                  <a:srgbClr val="00AC69"/>
                </a:solidFill>
                <a:latin typeface="Arial Black" panose="020B0604020202020204" pitchFamily="34" charset="0"/>
                <a:cs typeface="Arial Black" panose="020B0604020202020204" pitchFamily="34" charset="0"/>
              </a:rPr>
              <a:t>Expérience </a:t>
            </a:r>
          </a:p>
          <a:p>
            <a:pPr algn="ctr">
              <a:lnSpc>
                <a:spcPct val="150000"/>
              </a:lnSpc>
            </a:pPr>
            <a:r>
              <a:rPr lang="fr-FR" sz="3000" b="1" dirty="0">
                <a:solidFill>
                  <a:srgbClr val="00AC69"/>
                </a:solidFill>
                <a:latin typeface="Arial Black" panose="020B0604020202020204" pitchFamily="34" charset="0"/>
                <a:cs typeface="Arial Black" panose="020B0604020202020204" pitchFamily="34" charset="0"/>
              </a:rPr>
              <a:t>Opportunité</a:t>
            </a: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22" y="1545875"/>
            <a:ext cx="6280429" cy="40005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dirty="0">
                <a:solidFill>
                  <a:srgbClr val="616262"/>
                </a:solidFill>
                <a:latin typeface="Arial" panose="020B0604020202020204" pitchFamily="34" charset="0"/>
                <a:cs typeface="Arial" panose="020B0604020202020204" pitchFamily="34" charset="0"/>
              </a:rPr>
              <a:t>Objectif des Club Leo</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cstate="print"/>
          <a:srcRect l="15744" b="4901"/>
          <a:stretch/>
        </p:blipFill>
        <p:spPr>
          <a:xfrm rot="10800000" flipH="1">
            <a:off x="1" y="854412"/>
            <a:ext cx="743920" cy="1259479"/>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cstate="print"/>
          <a:srcRect l="16530" t="2053" r="10928" b="4800"/>
          <a:stretch/>
        </p:blipFill>
        <p:spPr>
          <a:xfrm>
            <a:off x="0" y="2627962"/>
            <a:ext cx="1751114" cy="3372788"/>
          </a:xfrm>
          <a:prstGeom prst="rect">
            <a:avLst/>
          </a:prstGeom>
        </p:spPr>
      </p:pic>
      <p:pic>
        <p:nvPicPr>
          <p:cNvPr id="19" name="Picture 18">
            <a:extLst>
              <a:ext uri="{FF2B5EF4-FFF2-40B4-BE49-F238E27FC236}">
                <a16:creationId xmlns:a16="http://schemas.microsoft.com/office/drawing/2014/main" id="{E6568189-0227-D14B-BF49-46F5293AD796}"/>
              </a:ext>
            </a:extLst>
          </p:cNvPr>
          <p:cNvPicPr>
            <a:picLocks noChangeAspect="1"/>
          </p:cNvPicPr>
          <p:nvPr/>
        </p:nvPicPr>
        <p:blipFill>
          <a:blip r:embed="rId7" cstate="print"/>
          <a:stretch>
            <a:fillRect/>
          </a:stretch>
        </p:blipFill>
        <p:spPr>
          <a:xfrm>
            <a:off x="1119780" y="2806698"/>
            <a:ext cx="1585048" cy="1585048"/>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8" cstate="print"/>
          <a:stretch>
            <a:fillRect/>
          </a:stretch>
        </p:blipFill>
        <p:spPr>
          <a:xfrm>
            <a:off x="5753179" y="5160193"/>
            <a:ext cx="995203" cy="497602"/>
          </a:xfrm>
          <a:prstGeom prst="rect">
            <a:avLst/>
          </a:prstGeom>
        </p:spPr>
      </p:pic>
    </p:spTree>
    <p:extLst>
      <p:ext uri="{BB962C8B-B14F-4D97-AF65-F5344CB8AC3E}">
        <p14:creationId xmlns:p14="http://schemas.microsoft.com/office/powerpoint/2010/main" val="54031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800"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cstate="print"/>
          <a:srcRect l="16530" t="2053" r="10928" b="4800"/>
          <a:stretch/>
        </p:blipFill>
        <p:spPr>
          <a:xfrm>
            <a:off x="0" y="2627962"/>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cstate="print"/>
          <a:srcRect l="15744" b="4901"/>
          <a:stretch/>
        </p:blipFill>
        <p:spPr>
          <a:xfrm rot="10800000">
            <a:off x="8400081" y="85725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1759817" y="2019935"/>
            <a:ext cx="6656519" cy="3181351"/>
          </a:xfrm>
          <a:prstGeom prst="rect">
            <a:avLst/>
          </a:prstGeom>
        </p:spPr>
        <p:txBody>
          <a:bodyPr lIns="68580" tIns="34290" rIns="68580" bIns="3429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85763" indent="-385763">
              <a:spcBef>
                <a:spcPts val="0"/>
              </a:spcBef>
              <a:spcAft>
                <a:spcPts val="900"/>
              </a:spcAft>
              <a:buFontTx/>
              <a:buAutoNum type="alphaUcPeriod"/>
              <a:defRPr/>
            </a:pPr>
            <a:r>
              <a:rPr lang="fr-FR" sz="1800" dirty="0">
                <a:solidFill>
                  <a:srgbClr val="55565A"/>
                </a:solidFill>
              </a:rPr>
              <a:t>Permettre aux Clubs Lions d’offrir des activités formatrices aux jeunes de leur région</a:t>
            </a:r>
          </a:p>
          <a:p>
            <a:pPr marL="385763" indent="-385763">
              <a:spcBef>
                <a:spcPts val="0"/>
              </a:spcBef>
              <a:spcAft>
                <a:spcPts val="900"/>
              </a:spcAft>
              <a:buFontTx/>
              <a:buAutoNum type="alphaUcPeriod"/>
              <a:defRPr/>
            </a:pPr>
            <a:r>
              <a:rPr lang="fr-FR" sz="1800" dirty="0">
                <a:solidFill>
                  <a:srgbClr val="55565A"/>
                </a:solidFill>
              </a:rPr>
              <a:t>Ouvrir pour des jeunes du monde entier des voies de développement individuel par une contribution collective au bien de la société au plan local, national et mondial</a:t>
            </a:r>
          </a:p>
          <a:p>
            <a:pPr marL="385763" indent="-385763">
              <a:spcBef>
                <a:spcPts val="0"/>
              </a:spcBef>
              <a:spcAft>
                <a:spcPts val="900"/>
              </a:spcAft>
              <a:buFontTx/>
              <a:buAutoNum type="alphaUcPeriod"/>
              <a:defRPr/>
            </a:pPr>
            <a:r>
              <a:rPr lang="fr-FR" sz="1800" dirty="0">
                <a:solidFill>
                  <a:srgbClr val="55565A"/>
                </a:solidFill>
              </a:rPr>
              <a:t>Promouvoir le service caritatif auprès des jeunes et leur offrir l'opportunité de développer leurs qualités de leadership et leur expérience</a:t>
            </a:r>
          </a:p>
          <a:p>
            <a:pPr>
              <a:spcBef>
                <a:spcPts val="0"/>
              </a:spcBef>
              <a:spcAft>
                <a:spcPts val="900"/>
              </a:spcAft>
              <a:defRPr/>
            </a:pPr>
            <a:r>
              <a:rPr lang="fr-FR" sz="1800" dirty="0">
                <a:solidFill>
                  <a:srgbClr val="55565A"/>
                </a:solidFill>
                <a:latin typeface="Arial"/>
                <a:cs typeface="Arial"/>
              </a:rPr>
              <a:t>D.   Unir les </a:t>
            </a:r>
            <a:r>
              <a:rPr lang="fr-FR" sz="1800" dirty="0" err="1">
                <a:solidFill>
                  <a:srgbClr val="55565A"/>
                </a:solidFill>
                <a:latin typeface="Arial"/>
                <a:cs typeface="Arial"/>
              </a:rPr>
              <a:t>Leos</a:t>
            </a:r>
            <a:r>
              <a:rPr lang="fr-FR" sz="1800" dirty="0">
                <a:solidFill>
                  <a:srgbClr val="55565A"/>
                </a:solidFill>
                <a:latin typeface="Arial"/>
                <a:cs typeface="Arial"/>
              </a:rPr>
              <a:t> dans l`</a:t>
            </a:r>
            <a:r>
              <a:rPr lang="fr-FR" sz="1800" dirty="0" err="1">
                <a:solidFill>
                  <a:srgbClr val="55565A"/>
                </a:solidFill>
                <a:latin typeface="Arial"/>
                <a:cs typeface="Arial"/>
              </a:rPr>
              <a:t>amitie</a:t>
            </a:r>
            <a:r>
              <a:rPr lang="fr-FR" sz="1800" dirty="0">
                <a:solidFill>
                  <a:srgbClr val="55565A"/>
                </a:solidFill>
                <a:latin typeface="Arial"/>
                <a:cs typeface="Arial"/>
              </a:rPr>
              <a:t> et la camaraderie et la </a:t>
            </a:r>
          </a:p>
          <a:p>
            <a:pPr>
              <a:spcBef>
                <a:spcPts val="0"/>
              </a:spcBef>
              <a:spcAft>
                <a:spcPts val="900"/>
              </a:spcAft>
              <a:defRPr/>
            </a:pPr>
            <a:r>
              <a:rPr lang="en-US" sz="1800" kern="0" dirty="0">
                <a:solidFill>
                  <a:srgbClr val="81827C"/>
                </a:solidFill>
              </a:rPr>
              <a:t>       </a:t>
            </a:r>
            <a:r>
              <a:rPr lang="en-US" sz="1800" kern="0" dirty="0" err="1">
                <a:solidFill>
                  <a:srgbClr val="81827C"/>
                </a:solidFill>
              </a:rPr>
              <a:t>comprehention</a:t>
            </a:r>
            <a:r>
              <a:rPr lang="en-US" sz="1800" kern="0" dirty="0">
                <a:solidFill>
                  <a:srgbClr val="81827C"/>
                </a:solidFill>
              </a:rPr>
              <a:t> </a:t>
            </a:r>
            <a:r>
              <a:rPr lang="en-US" sz="1800" kern="0" dirty="0" err="1">
                <a:solidFill>
                  <a:srgbClr val="81827C"/>
                </a:solidFill>
              </a:rPr>
              <a:t>mutuelle</a:t>
            </a:r>
            <a:r>
              <a:rPr lang="en-US" sz="1800" kern="0" dirty="0">
                <a:solidFill>
                  <a:srgbClr val="81827C"/>
                </a:solidFill>
              </a:rPr>
              <a:t>.</a:t>
            </a: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1768219" y="1569141"/>
            <a:ext cx="6280429" cy="40005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616262"/>
                </a:solidFill>
                <a:latin typeface="Arial" panose="020B0604020202020204" pitchFamily="34" charset="0"/>
                <a:cs typeface="Arial" panose="020B0604020202020204" pitchFamily="34" charset="0"/>
              </a:rPr>
              <a:t>Objectifs du programme Leo clubs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cstate="print"/>
          <a:stretch>
            <a:fillRect/>
          </a:stretch>
        </p:blipFill>
        <p:spPr>
          <a:xfrm>
            <a:off x="447826" y="1184839"/>
            <a:ext cx="1168655" cy="1168655"/>
          </a:xfrm>
          <a:prstGeom prst="rect">
            <a:avLst/>
          </a:prstGeom>
        </p:spPr>
      </p:pic>
    </p:spTree>
    <p:extLst>
      <p:ext uri="{BB962C8B-B14F-4D97-AF65-F5344CB8AC3E}">
        <p14:creationId xmlns:p14="http://schemas.microsoft.com/office/powerpoint/2010/main" val="306262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cstate="print"/>
          <a:stretch>
            <a:fillRect/>
          </a:stretch>
        </p:blipFill>
        <p:spPr>
          <a:xfrm>
            <a:off x="14844" y="857250"/>
            <a:ext cx="9129156" cy="51435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287443" y="3429001"/>
            <a:ext cx="6583958" cy="503384"/>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r-FR" sz="3000" b="1" dirty="0">
                <a:solidFill>
                  <a:schemeClr val="bg1">
                    <a:alpha val="99000"/>
                  </a:schemeClr>
                </a:solidFill>
                <a:latin typeface="Arial Black" panose="020B0604020202020204" pitchFamily="34" charset="0"/>
                <a:ea typeface="Arial" charset="0"/>
                <a:cs typeface="Arial Black" panose="020B0604020202020204" pitchFamily="34" charset="0"/>
              </a:rPr>
              <a:t>Importance des Clubs </a:t>
            </a:r>
            <a:r>
              <a:rPr lang="fr-FR" sz="3000" b="1" dirty="0" err="1">
                <a:solidFill>
                  <a:schemeClr val="bg1">
                    <a:alpha val="99000"/>
                  </a:schemeClr>
                </a:solidFill>
                <a:latin typeface="Arial Black" panose="020B0604020202020204" pitchFamily="34" charset="0"/>
                <a:ea typeface="Arial" charset="0"/>
                <a:cs typeface="Arial Black" panose="020B0604020202020204" pitchFamily="34" charset="0"/>
              </a:rPr>
              <a:t>Leos</a:t>
            </a:r>
            <a:endParaRPr lang="fr-FR" sz="3000" b="1" dirty="0">
              <a:solidFill>
                <a:schemeClr val="bg1">
                  <a:alpha val="99000"/>
                </a:schemeClr>
              </a:solidFill>
              <a:latin typeface="Arial Black" panose="020B0604020202020204" pitchFamily="34" charset="0"/>
              <a:ea typeface="Arial" charset="0"/>
              <a:cs typeface="Arial Black" panose="020B0604020202020204" pitchFamily="34" charset="0"/>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565779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cstate="print"/>
          <a:stretch>
            <a:fillRect/>
          </a:stretch>
        </p:blipFill>
        <p:spPr>
          <a:xfrm>
            <a:off x="1280021" y="1748987"/>
            <a:ext cx="1585048" cy="1585048"/>
          </a:xfrm>
          <a:prstGeom prst="rect">
            <a:avLst/>
          </a:prstGeom>
        </p:spPr>
      </p:pic>
    </p:spTree>
    <p:extLst>
      <p:ext uri="{BB962C8B-B14F-4D97-AF65-F5344CB8AC3E}">
        <p14:creationId xmlns:p14="http://schemas.microsoft.com/office/powerpoint/2010/main" val="105425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437"/>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Grp="1" noChangeArrowheads="1"/>
          </p:cNvSpPr>
          <p:nvPr>
            <p:ph type="title"/>
          </p:nvPr>
        </p:nvSpPr>
        <p:spPr>
          <a:xfrm>
            <a:off x="457200" y="381000"/>
            <a:ext cx="7772400" cy="1143000"/>
          </a:xfrm>
          <a:noFill/>
        </p:spPr>
        <p:txBody>
          <a:bodyPr anchor="b"/>
          <a:lstStyle/>
          <a:p>
            <a:pPr eaLnBrk="1" hangingPunct="1">
              <a:lnSpc>
                <a:spcPct val="90000"/>
              </a:lnSpc>
              <a:spcAft>
                <a:spcPts val="1800"/>
              </a:spcAft>
            </a:pPr>
            <a:r>
              <a:rPr altLang="en-US" sz="3200" dirty="0" err="1">
                <a:solidFill>
                  <a:srgbClr val="14AACC"/>
                </a:solidFill>
              </a:rPr>
              <a:t>Pourquoi</a:t>
            </a:r>
            <a:r>
              <a:rPr altLang="en-US" sz="3200" dirty="0">
                <a:solidFill>
                  <a:srgbClr val="14AACC"/>
                </a:solidFill>
              </a:rPr>
              <a:t> les Clubs Leos </a:t>
            </a:r>
            <a:r>
              <a:rPr altLang="en-US" sz="3200" dirty="0" err="1">
                <a:solidFill>
                  <a:srgbClr val="14AACC"/>
                </a:solidFill>
              </a:rPr>
              <a:t>sont-ils</a:t>
            </a:r>
            <a:r>
              <a:rPr altLang="en-US" sz="3200" dirty="0">
                <a:solidFill>
                  <a:srgbClr val="14AACC"/>
                </a:solidFill>
              </a:rPr>
              <a:t> </a:t>
            </a:r>
            <a:r>
              <a:rPr altLang="en-US" sz="3200" dirty="0" err="1">
                <a:solidFill>
                  <a:srgbClr val="14AACC"/>
                </a:solidFill>
              </a:rPr>
              <a:t>importants</a:t>
            </a:r>
            <a:r>
              <a:rPr altLang="en-US" sz="3200" dirty="0">
                <a:solidFill>
                  <a:srgbClr val="14AACC"/>
                </a:solidFill>
              </a:rPr>
              <a:t> ? </a:t>
            </a:r>
            <a:br>
              <a:rPr dirty="0"/>
            </a:br>
            <a:endParaRPr lang="fr-FR" altLang="en-US" dirty="0"/>
          </a:p>
        </p:txBody>
      </p:sp>
      <p:sp>
        <p:nvSpPr>
          <p:cNvPr id="6" name="Rectangle 3"/>
          <p:cNvSpPr txBox="1">
            <a:spLocks noChangeArrowheads="1"/>
          </p:cNvSpPr>
          <p:nvPr/>
        </p:nvSpPr>
        <p:spPr bwMode="auto">
          <a:xfrm>
            <a:off x="0" y="12192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lgn="ctr">
              <a:spcBef>
                <a:spcPts val="0"/>
              </a:spcBef>
              <a:buFontTx/>
              <a:buNone/>
              <a:defRPr/>
            </a:pPr>
            <a:r>
              <a:rPr lang="en-US" kern="0" dirty="0">
                <a:solidFill>
                  <a:srgbClr val="81827C"/>
                </a:solidFill>
              </a:rPr>
              <a:t>Grâce au service, les jeunes évoluent sur le plan personnel et professionnel, vivent l'expérience de l'amitié et ont la possibilité d'améliorer les conditions de vie des membres de leurs communautés.</a:t>
            </a:r>
          </a:p>
          <a:p>
            <a:pPr algn="ctr">
              <a:spcBef>
                <a:spcPts val="600"/>
              </a:spcBef>
              <a:buFontTx/>
              <a:buNone/>
              <a:defRPr/>
            </a:pPr>
            <a:endParaRPr lang="fr-FR" sz="2000" kern="0" dirty="0">
              <a:solidFill>
                <a:srgbClr val="81827C"/>
              </a:solidFill>
            </a:endParaRPr>
          </a:p>
          <a:p>
            <a:pPr algn="ctr">
              <a:spcBef>
                <a:spcPts val="600"/>
              </a:spcBef>
              <a:buFontTx/>
              <a:buNone/>
              <a:defRPr/>
            </a:pPr>
            <a:endParaRPr lang="fr-FR" sz="2000" kern="0" dirty="0">
              <a:solidFill>
                <a:srgbClr val="81827C"/>
              </a:solidFill>
            </a:endParaRPr>
          </a:p>
          <a:p>
            <a:pPr algn="ctr" eaLnBrk="1" hangingPunct="1">
              <a:buFontTx/>
              <a:buNone/>
              <a:defRPr/>
            </a:pPr>
            <a:endParaRPr lang="fr-FR" sz="2000" kern="0" dirty="0">
              <a:solidFill>
                <a:srgbClr val="81827C"/>
              </a:solidFill>
            </a:endParaRPr>
          </a:p>
        </p:txBody>
      </p:sp>
      <p:sp>
        <p:nvSpPr>
          <p:cNvPr id="34821"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endParaRPr lang="en-US" altLang="en-US" sz="1400" dirty="0">
              <a:solidFill>
                <a:srgbClr val="B9A26D"/>
              </a:solidFill>
            </a:endParaRPr>
          </a:p>
        </p:txBody>
      </p:sp>
      <p:pic>
        <p:nvPicPr>
          <p:cNvPr id="2" name="Picture 1"/>
          <p:cNvPicPr>
            <a:picLocks noChangeAspect="1"/>
          </p:cNvPicPr>
          <p:nvPr/>
        </p:nvPicPr>
        <p:blipFill>
          <a:blip r:embed="rId4" cstate="print"/>
          <a:stretch>
            <a:fillRect/>
          </a:stretch>
        </p:blipFill>
        <p:spPr>
          <a:xfrm>
            <a:off x="2452688" y="2944813"/>
            <a:ext cx="4405312" cy="3303587"/>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e461be-3624-4de1-b99e-9105eb21c049">
      <Terms xmlns="http://schemas.microsoft.com/office/infopath/2007/PartnerControls"/>
    </lcf76f155ced4ddcb4097134ff3c332f>
    <TaxCatchAll xmlns="0b7ec792-e65b-4967-abc1-7cfa2af3dd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6A165F67E31749B4A3F1169CC2DF1B" ma:contentTypeVersion="13" ma:contentTypeDescription="Crée un document." ma:contentTypeScope="" ma:versionID="aef7cfefbd00afb776da2db4cdb983a9">
  <xsd:schema xmlns:xsd="http://www.w3.org/2001/XMLSchema" xmlns:xs="http://www.w3.org/2001/XMLSchema" xmlns:p="http://schemas.microsoft.com/office/2006/metadata/properties" xmlns:ns2="f7e461be-3624-4de1-b99e-9105eb21c049" xmlns:ns3="0b7ec792-e65b-4967-abc1-7cfa2af3dd21" targetNamespace="http://schemas.microsoft.com/office/2006/metadata/properties" ma:root="true" ma:fieldsID="972c286a51769102b2607c65ac9f7846" ns2:_="" ns3:_="">
    <xsd:import namespace="f7e461be-3624-4de1-b99e-9105eb21c049"/>
    <xsd:import namespace="0b7ec792-e65b-4967-abc1-7cfa2af3d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61be-3624-4de1-b99e-9105eb21c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a2d5006a-d6c3-4f16-898e-c87076d9fd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ec792-e65b-4967-abc1-7cfa2af3dd2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976590-0344-40f7-9d4d-b50b94accc38}" ma:internalName="TaxCatchAll" ma:showField="CatchAllData" ma:web="0b7ec792-e65b-4967-abc1-7cfa2af3d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62FF2F-F722-4A40-ABA1-5A60BEA4BBC6}">
  <ds:schemaRefs>
    <ds:schemaRef ds:uri="http://purl.org/dc/dcmitype/"/>
    <ds:schemaRef ds:uri="http://schemas.microsoft.com/office/2006/metadata/properties"/>
    <ds:schemaRef ds:uri="http://www.w3.org/XML/1998/namespace"/>
    <ds:schemaRef ds:uri="http://purl.org/dc/terms/"/>
    <ds:schemaRef ds:uri="0b7ec792-e65b-4967-abc1-7cfa2af3dd2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7e461be-3624-4de1-b99e-9105eb21c049"/>
  </ds:schemaRefs>
</ds:datastoreItem>
</file>

<file path=customXml/itemProps2.xml><?xml version="1.0" encoding="utf-8"?>
<ds:datastoreItem xmlns:ds="http://schemas.openxmlformats.org/officeDocument/2006/customXml" ds:itemID="{C8C1566A-35F7-4E6A-9504-43F7D62BD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461be-3624-4de1-b99e-9105eb21c049"/>
    <ds:schemaRef ds:uri="0b7ec792-e65b-4967-abc1-7cfa2af3d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62BD71-586D-4DC0-8425-E129FC5BE9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14201</TotalTime>
  <Words>3199</Words>
  <Application>Microsoft Office PowerPoint</Application>
  <PresentationFormat>Affichage à l'écran (4:3)</PresentationFormat>
  <Paragraphs>355</Paragraphs>
  <Slides>33</Slides>
  <Notes>26</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33</vt:i4>
      </vt:variant>
    </vt:vector>
  </HeadingPairs>
  <TitlesOfParts>
    <vt:vector size="44" baseType="lpstr">
      <vt:lpstr>Arial</vt:lpstr>
      <vt:lpstr>Arial Black</vt:lpstr>
      <vt:lpstr>Arial Bold</vt:lpstr>
      <vt:lpstr>Arial Narrow</vt:lpstr>
      <vt:lpstr>Calibri</vt:lpstr>
      <vt:lpstr>Candara</vt:lpstr>
      <vt:lpstr>Symbol</vt:lpstr>
      <vt:lpstr>Wingdings</vt:lpstr>
      <vt:lpstr>LCI Eco Template</vt:lpstr>
      <vt:lpstr>1_LCI Eco Template</vt:lpstr>
      <vt:lpstr>2_LCI Eco Template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les Clubs Leos sont-ils importants ?  </vt:lpstr>
      <vt:lpstr>Développement positif des jeunes : Les 5 C</vt:lpstr>
      <vt:lpstr>Développement positif des jeunes : Le « 6e C »</vt:lpstr>
      <vt:lpstr>Leos : Une branche vitale de l'arbre  généalogique des Lions QUI PROLIFIE AU QUEBEC</vt:lpstr>
      <vt:lpstr>Présentation PowerPoint</vt:lpstr>
      <vt:lpstr>Présentation PowerPoint</vt:lpstr>
      <vt:lpstr>Présentation PowerPoint</vt:lpstr>
      <vt:lpstr>Filières et types de Leo clubs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CLUB DU QUÉBEC</vt:lpstr>
      <vt:lpstr>                               ACTIVITÉS        </vt:lpstr>
      <vt:lpstr>Présentation PowerPoint</vt:lpstr>
      <vt:lpstr>                     AUTORISATION PARENT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Sylvie Simard</cp:lastModifiedBy>
  <cp:revision>734</cp:revision>
  <cp:lastPrinted>2026-05-05T21:53:44Z</cp:lastPrinted>
  <dcterms:created xsi:type="dcterms:W3CDTF">2009-06-25T14:29:56Z</dcterms:created>
  <dcterms:modified xsi:type="dcterms:W3CDTF">2026-05-05T21:54:08Z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0x010100D06A165F67E31749B4A3F1169CC2DF1B</vt:lpwstr>
  </property>
  <property fmtid="{D5CDD505-2E9C-101B-9397-08002B2CF9AE}" pid="3" name="MediaServiceImageTags">
    <vt:lpwstr/>
  </property>
</Properties>
</file>